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7"/>
  </p:notesMasterIdLst>
  <p:sldIdLst>
    <p:sldId id="322" r:id="rId2"/>
    <p:sldId id="306" r:id="rId3"/>
    <p:sldId id="364" r:id="rId4"/>
    <p:sldId id="399" r:id="rId5"/>
    <p:sldId id="365" r:id="rId6"/>
    <p:sldId id="400" r:id="rId7"/>
    <p:sldId id="401" r:id="rId8"/>
    <p:sldId id="367" r:id="rId9"/>
    <p:sldId id="392" r:id="rId10"/>
    <p:sldId id="394" r:id="rId11"/>
    <p:sldId id="416" r:id="rId12"/>
    <p:sldId id="417" r:id="rId13"/>
    <p:sldId id="418" r:id="rId14"/>
    <p:sldId id="402" r:id="rId15"/>
    <p:sldId id="368" r:id="rId16"/>
    <p:sldId id="395" r:id="rId17"/>
    <p:sldId id="369" r:id="rId18"/>
    <p:sldId id="403" r:id="rId19"/>
    <p:sldId id="370" r:id="rId20"/>
    <p:sldId id="371" r:id="rId21"/>
    <p:sldId id="404" r:id="rId22"/>
    <p:sldId id="405" r:id="rId23"/>
    <p:sldId id="406" r:id="rId24"/>
    <p:sldId id="372" r:id="rId25"/>
    <p:sldId id="407" r:id="rId26"/>
    <p:sldId id="408" r:id="rId27"/>
    <p:sldId id="374" r:id="rId28"/>
    <p:sldId id="376" r:id="rId29"/>
    <p:sldId id="375" r:id="rId30"/>
    <p:sldId id="409" r:id="rId31"/>
    <p:sldId id="377" r:id="rId32"/>
    <p:sldId id="410" r:id="rId33"/>
    <p:sldId id="379" r:id="rId34"/>
    <p:sldId id="380" r:id="rId35"/>
    <p:sldId id="411" r:id="rId36"/>
    <p:sldId id="381" r:id="rId37"/>
    <p:sldId id="396" r:id="rId38"/>
    <p:sldId id="397" r:id="rId39"/>
    <p:sldId id="382" r:id="rId40"/>
    <p:sldId id="383" r:id="rId41"/>
    <p:sldId id="413" r:id="rId42"/>
    <p:sldId id="414" r:id="rId43"/>
    <p:sldId id="415" r:id="rId44"/>
    <p:sldId id="412" r:id="rId45"/>
    <p:sldId id="341" r:id="rId46"/>
    <p:sldId id="384" r:id="rId47"/>
    <p:sldId id="419" r:id="rId48"/>
    <p:sldId id="385" r:id="rId49"/>
    <p:sldId id="386" r:id="rId50"/>
    <p:sldId id="342" r:id="rId51"/>
    <p:sldId id="387" r:id="rId52"/>
    <p:sldId id="398" r:id="rId53"/>
    <p:sldId id="344" r:id="rId54"/>
    <p:sldId id="390" r:id="rId55"/>
    <p:sldId id="346" r:id="rId5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64"/>
            <p14:sldId id="399"/>
            <p14:sldId id="365"/>
            <p14:sldId id="400"/>
            <p14:sldId id="401"/>
            <p14:sldId id="367"/>
            <p14:sldId id="392"/>
            <p14:sldId id="394"/>
            <p14:sldId id="416"/>
            <p14:sldId id="417"/>
            <p14:sldId id="418"/>
            <p14:sldId id="402"/>
            <p14:sldId id="368"/>
            <p14:sldId id="395"/>
            <p14:sldId id="369"/>
            <p14:sldId id="403"/>
            <p14:sldId id="370"/>
            <p14:sldId id="371"/>
            <p14:sldId id="404"/>
            <p14:sldId id="405"/>
            <p14:sldId id="406"/>
            <p14:sldId id="372"/>
            <p14:sldId id="407"/>
            <p14:sldId id="408"/>
            <p14:sldId id="374"/>
            <p14:sldId id="376"/>
            <p14:sldId id="375"/>
            <p14:sldId id="409"/>
            <p14:sldId id="377"/>
            <p14:sldId id="410"/>
            <p14:sldId id="379"/>
            <p14:sldId id="380"/>
            <p14:sldId id="411"/>
            <p14:sldId id="381"/>
            <p14:sldId id="396"/>
            <p14:sldId id="397"/>
            <p14:sldId id="382"/>
            <p14:sldId id="383"/>
            <p14:sldId id="413"/>
            <p14:sldId id="414"/>
            <p14:sldId id="415"/>
            <p14:sldId id="412"/>
            <p14:sldId id="341"/>
            <p14:sldId id="384"/>
            <p14:sldId id="419"/>
            <p14:sldId id="385"/>
            <p14:sldId id="386"/>
            <p14:sldId id="342"/>
            <p14:sldId id="387"/>
            <p14:sldId id="398"/>
            <p14:sldId id="344"/>
            <p14:sldId id="390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B4FF"/>
    <a:srgbClr val="247ABF"/>
    <a:srgbClr val="94B6D2"/>
    <a:srgbClr val="D4E2ED"/>
    <a:srgbClr val="2379BF"/>
    <a:srgbClr val="0F7ED5"/>
    <a:srgbClr val="A2C5FE"/>
    <a:srgbClr val="558BB8"/>
    <a:srgbClr val="C6E0F5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106" d="100"/>
          <a:sy n="106" d="100"/>
        </p:scale>
        <p:origin x="108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77"/>
            <a:ext cx="9144000" cy="685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285750" indent="-28575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C00000"/>
                </a:solidFill>
              </a:rPr>
              <a:pPr/>
              <a:t>1</a:t>
            </a:fld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44008" y="188640"/>
            <a:ext cx="4501008" cy="6017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700" dirty="0"/>
              <a:t>&lt;!DOCTYPE html&gt; </a:t>
            </a:r>
          </a:p>
          <a:p>
            <a:r>
              <a:rPr lang="en-US" altLang="ko-KR" sz="700" dirty="0"/>
              <a:t>&lt;html&gt;</a:t>
            </a:r>
          </a:p>
          <a:p>
            <a:r>
              <a:rPr lang="en-US" altLang="ko-KR" sz="700" dirty="0"/>
              <a:t>&lt;head&gt;</a:t>
            </a:r>
          </a:p>
          <a:p>
            <a:r>
              <a:rPr lang="en-US" altLang="ko-KR" sz="700" dirty="0"/>
              <a:t>    &lt;meta charset="</a:t>
            </a:r>
            <a:r>
              <a:rPr lang="en-US" altLang="ko-KR" sz="700" dirty="0" err="1"/>
              <a:t>utf</a:t>
            </a:r>
            <a:r>
              <a:rPr lang="en-US" altLang="ko-KR" sz="700" dirty="0"/>
              <a:t>-8"&gt;</a:t>
            </a:r>
          </a:p>
          <a:p>
            <a:r>
              <a:rPr lang="en-US" altLang="ko-KR" sz="700" dirty="0"/>
              <a:t>    &lt;title&gt;Elvis Presley&lt;/title&gt;</a:t>
            </a:r>
          </a:p>
          <a:p>
            <a:r>
              <a:rPr lang="en-US" altLang="ko-KR" sz="700" dirty="0"/>
              <a:t>&lt;/head&gt;</a:t>
            </a:r>
          </a:p>
          <a:p>
            <a:r>
              <a:rPr lang="en-US" altLang="ko-KR" sz="700" dirty="0"/>
              <a:t>&lt;body&gt;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&lt;header&gt;</a:t>
            </a:r>
          </a:p>
          <a:p>
            <a:r>
              <a:rPr lang="pt-BR" altLang="ko-KR" sz="700" b="1" dirty="0"/>
              <a:t>   </a:t>
            </a:r>
            <a:r>
              <a:rPr lang="pt-BR" altLang="ko-KR" sz="700" dirty="0"/>
              <a:t> &lt;h1&gt;&lt;a href="https://www.facebook.com/elvis"&gt;Elvis Presley&lt;/a&gt;&lt;/h1&gt;</a:t>
            </a:r>
          </a:p>
          <a:p>
            <a:r>
              <a:rPr lang="en-US" altLang="ko-KR" sz="700" b="1" dirty="0"/>
              <a:t>  &lt;/header&gt;</a:t>
            </a:r>
          </a:p>
          <a:p>
            <a:endParaRPr lang="en-US" altLang="ko-KR" sz="700" b="1" dirty="0"/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&lt;section&gt;               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&lt;article&gt;</a:t>
            </a:r>
          </a:p>
          <a:p>
            <a:r>
              <a:rPr lang="pt-BR" altLang="ko-KR" sz="700" dirty="0"/>
              <a:t>      &lt;h2&gt;&lt;a href="https://ko.wikipedia.org/wiki/</a:t>
            </a:r>
            <a:r>
              <a:rPr lang="ko-KR" altLang="pt-BR" sz="700" dirty="0" err="1"/>
              <a:t>엘비스</a:t>
            </a:r>
            <a:r>
              <a:rPr lang="pt-BR" altLang="ko-KR" sz="700" dirty="0"/>
              <a:t>_</a:t>
            </a:r>
            <a:r>
              <a:rPr lang="ko-KR" altLang="pt-BR" sz="700" dirty="0" err="1"/>
              <a:t>프레슬리</a:t>
            </a:r>
            <a:r>
              <a:rPr lang="pt-BR" altLang="ko-KR" sz="700" dirty="0"/>
              <a:t>"&gt;</a:t>
            </a:r>
          </a:p>
          <a:p>
            <a:r>
              <a:rPr lang="en-US" altLang="ko-KR" sz="700" dirty="0"/>
              <a:t>        Who is Elvis?&lt;/a&gt;&lt;/h2&gt;</a:t>
            </a:r>
          </a:p>
          <a:p>
            <a:r>
              <a:rPr lang="ko-KR" altLang="en-US" sz="700" dirty="0"/>
              <a:t>        </a:t>
            </a:r>
          </a:p>
          <a:p>
            <a:r>
              <a:rPr lang="ko-KR" altLang="en-US" sz="700" dirty="0"/>
              <a:t>       </a:t>
            </a:r>
            <a:r>
              <a:rPr lang="en-US" altLang="ko-KR" sz="700" dirty="0"/>
              <a:t>&lt;p&gt;</a:t>
            </a:r>
            <a:r>
              <a:rPr lang="ko-KR" altLang="en-US" sz="700" dirty="0" err="1"/>
              <a:t>엘비스</a:t>
            </a:r>
            <a:r>
              <a:rPr lang="ko-KR" altLang="en-US" sz="700" dirty="0"/>
              <a:t> </a:t>
            </a:r>
            <a:r>
              <a:rPr lang="ko-KR" altLang="en-US" sz="700" dirty="0" err="1"/>
              <a:t>프레슬리는</a:t>
            </a:r>
            <a:r>
              <a:rPr lang="ko-KR" altLang="en-US" sz="700" dirty="0"/>
              <a:t> </a:t>
            </a:r>
            <a:r>
              <a:rPr lang="en-US" altLang="ko-KR" sz="700" dirty="0"/>
              <a:t>20</a:t>
            </a:r>
            <a:r>
              <a:rPr lang="ko-KR" altLang="en-US" sz="700" dirty="0"/>
              <a:t>세기 가장 잘 알려진 미국 가수 중 한</a:t>
            </a:r>
          </a:p>
          <a:p>
            <a:r>
              <a:rPr lang="ko-KR" altLang="en-US" sz="700" dirty="0"/>
              <a:t>      명이었다</a:t>
            </a:r>
            <a:r>
              <a:rPr lang="en-US" altLang="ko-KR" sz="700" dirty="0"/>
              <a:t>. </a:t>
            </a:r>
            <a:r>
              <a:rPr lang="ko-KR" altLang="en-US" sz="700" dirty="0"/>
              <a:t>하나의 문화 아이콘으로</a:t>
            </a:r>
            <a:r>
              <a:rPr lang="en-US" altLang="ko-KR" sz="700" dirty="0"/>
              <a:t>, </a:t>
            </a:r>
            <a:r>
              <a:rPr lang="ko-KR" altLang="en-US" sz="700" dirty="0" err="1"/>
              <a:t>엘비스의</a:t>
            </a:r>
            <a:r>
              <a:rPr lang="ko-KR" altLang="en-US" sz="700" dirty="0"/>
              <a:t> 음악들은</a:t>
            </a:r>
          </a:p>
          <a:p>
            <a:r>
              <a:rPr lang="ko-KR" altLang="en-US" sz="700" dirty="0"/>
              <a:t>    세계적으로 선풍적인 인기를 끌었으며 </a:t>
            </a:r>
            <a:r>
              <a:rPr lang="en-US" altLang="ko-KR" sz="700" dirty="0"/>
              <a:t>"</a:t>
            </a:r>
            <a:r>
              <a:rPr lang="ko-KR" altLang="en-US" sz="700" dirty="0"/>
              <a:t>로큰롤의 제왕</a:t>
            </a:r>
            <a:r>
              <a:rPr lang="en-US" altLang="ko-KR" sz="700" dirty="0"/>
              <a:t>"</a:t>
            </a:r>
            <a:r>
              <a:rPr lang="ko-KR" altLang="en-US" sz="700" dirty="0"/>
              <a:t>으로</a:t>
            </a:r>
          </a:p>
          <a:p>
            <a:r>
              <a:rPr lang="ko-KR" altLang="en-US" sz="700" dirty="0"/>
              <a:t>    </a:t>
            </a:r>
            <a:r>
              <a:rPr lang="ko-KR" altLang="en-US" sz="700" dirty="0" err="1"/>
              <a:t>불리곤한다</a:t>
            </a:r>
            <a:r>
              <a:rPr lang="en-US" altLang="ko-KR" sz="700" dirty="0"/>
              <a:t>. </a:t>
            </a:r>
            <a:r>
              <a:rPr lang="ko-KR" altLang="en-US" sz="700" dirty="0"/>
              <a:t>그는 미시시피 주의 </a:t>
            </a:r>
            <a:r>
              <a:rPr lang="ko-KR" altLang="en-US" sz="700" dirty="0" err="1"/>
              <a:t>투펄로에서</a:t>
            </a:r>
            <a:r>
              <a:rPr lang="ko-KR" altLang="en-US" sz="700" dirty="0"/>
              <a:t> 태어났다</a:t>
            </a:r>
            <a:r>
              <a:rPr lang="en-US" altLang="ko-KR" sz="700" dirty="0"/>
              <a:t>.&lt;/p&gt;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&lt;/article&gt;</a:t>
            </a:r>
          </a:p>
          <a:p>
            <a:endParaRPr lang="ko-KR" altLang="en-US" sz="700" dirty="0"/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&lt;article&gt;</a:t>
            </a:r>
          </a:p>
          <a:p>
            <a:r>
              <a:rPr lang="en-US" altLang="ko-KR" sz="700" dirty="0"/>
              <a:t>      &lt;h2&gt;&lt;a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</a:t>
            </a:r>
          </a:p>
          <a:p>
            <a:r>
              <a:rPr lang="en-US" altLang="ko-KR" sz="700" dirty="0"/>
              <a:t>        "http://www.biography.com/people/elvis-presley-9446466"&gt;</a:t>
            </a:r>
          </a:p>
          <a:p>
            <a:r>
              <a:rPr lang="en-US" altLang="ko-KR" sz="700" dirty="0"/>
              <a:t>        His music and life&lt;/a&gt;&lt;/h2&gt;</a:t>
            </a:r>
          </a:p>
          <a:p>
            <a:r>
              <a:rPr lang="ko-KR" altLang="en-US" sz="700" dirty="0"/>
              <a:t>        </a:t>
            </a:r>
          </a:p>
          <a:p>
            <a:r>
              <a:rPr lang="en-US" altLang="ko-KR" sz="700" dirty="0"/>
              <a:t>        &lt;p&gt;Presley received his first guitar as a gift</a:t>
            </a:r>
          </a:p>
          <a:p>
            <a:r>
              <a:rPr lang="en-US" altLang="ko-KR" sz="700" dirty="0"/>
              <a:t>         from his mother on his 11th birthday in 1946</a:t>
            </a:r>
          </a:p>
          <a:p>
            <a:r>
              <a:rPr lang="en-US" altLang="ko-KR" sz="700" dirty="0"/>
              <a:t>         and had his first taste of musical success</a:t>
            </a:r>
          </a:p>
          <a:p>
            <a:r>
              <a:rPr lang="en-US" altLang="ko-KR" sz="700" dirty="0"/>
              <a:t>         a few years later when he won a talent show</a:t>
            </a:r>
          </a:p>
          <a:p>
            <a:r>
              <a:rPr lang="en-US" altLang="ko-KR" sz="700" dirty="0"/>
              <a:t>         at </a:t>
            </a:r>
            <a:r>
              <a:rPr lang="en-US" altLang="ko-KR" sz="700" dirty="0" err="1"/>
              <a:t>Humes</a:t>
            </a:r>
            <a:r>
              <a:rPr lang="en-US" altLang="ko-KR" sz="700" dirty="0"/>
              <a:t> High School in Memphis.&lt;/p&gt;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&lt;/article&gt;    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    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=""&gt;&amp;</a:t>
            </a:r>
            <a:r>
              <a:rPr lang="en-US" altLang="ko-KR" sz="700" dirty="0" err="1"/>
              <a:t>laquo</a:t>
            </a:r>
            <a:r>
              <a:rPr lang="en-US" altLang="ko-KR" sz="700" dirty="0"/>
              <a:t>; Previous Entries&lt;/a&gt;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&lt;/section&gt;</a:t>
            </a:r>
          </a:p>
          <a:p>
            <a:endParaRPr lang="ko-KR" altLang="en-US" sz="700" dirty="0"/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  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&lt;li&gt;&lt;h2&gt;Archives&lt;/h2&gt;</a:t>
            </a:r>
          </a:p>
          <a:p>
            <a:r>
              <a:rPr lang="en-US" altLang="ko-KR" sz="700" dirty="0"/>
              <a:t>        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    &lt;li&gt;&lt;a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="http://www.elvisthemusic.com/"&gt;Elvis The Music&lt;/a&gt;&lt;/li&gt;</a:t>
            </a:r>
          </a:p>
          <a:p>
            <a:r>
              <a:rPr lang="it-IT" altLang="ko-KR" sz="700" dirty="0"/>
              <a:t>          &lt;li&gt;&lt;a href=</a:t>
            </a:r>
            <a:r>
              <a:rPr lang="en-US" altLang="ko-KR" sz="700" dirty="0"/>
              <a:t>"</a:t>
            </a:r>
            <a:r>
              <a:rPr lang="it-IT" altLang="ko-KR" sz="700" dirty="0"/>
              <a:t>http://www.graceland.com/</a:t>
            </a:r>
            <a:r>
              <a:rPr lang="en-US" altLang="ko-KR" sz="700" dirty="0"/>
              <a:t>"</a:t>
            </a:r>
            <a:r>
              <a:rPr lang="it-IT" altLang="ko-KR" sz="700" dirty="0"/>
              <a:t>&gt;Elvis Home Graceland&lt;/a&gt;&lt;/li&gt;</a:t>
            </a:r>
          </a:p>
          <a:p>
            <a:r>
              <a:rPr lang="it-IT" altLang="ko-KR" sz="700" dirty="0"/>
              <a:t>          &lt;li&gt;&lt;a href=</a:t>
            </a:r>
            <a:r>
              <a:rPr lang="en-US" altLang="ko-KR" sz="700" dirty="0"/>
              <a:t>"</a:t>
            </a:r>
            <a:r>
              <a:rPr lang="it-IT" altLang="ko-KR" sz="700" dirty="0"/>
              <a:t>http://www.last.fm/music/Elvis+Presley</a:t>
            </a:r>
            <a:r>
              <a:rPr lang="en-US" altLang="ko-KR" sz="700" dirty="0"/>
              <a:t>"</a:t>
            </a:r>
            <a:r>
              <a:rPr lang="it-IT" altLang="ko-KR" sz="700" dirty="0"/>
              <a:t>&gt;Free Listening, Video&lt;/a&gt;&lt;/li&gt;</a:t>
            </a:r>
          </a:p>
          <a:p>
            <a:r>
              <a:rPr lang="en-US" altLang="ko-KR" sz="700" dirty="0"/>
              <a:t>        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&lt;/li&gt;</a:t>
            </a:r>
          </a:p>
          <a:p>
            <a:r>
              <a:rPr lang="en-US" altLang="ko-KR" sz="700" dirty="0"/>
              <a:t>    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&lt;footer&gt;</a:t>
            </a:r>
          </a:p>
          <a:p>
            <a:r>
              <a:rPr lang="en-US" altLang="ko-KR" sz="700" dirty="0"/>
              <a:t>    &lt;p&gt;Copyright 2015 Elvis&lt;/p&gt;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&lt;/footer&gt;</a:t>
            </a:r>
          </a:p>
          <a:p>
            <a:r>
              <a:rPr lang="ko-KR" altLang="en-US" sz="700" dirty="0"/>
              <a:t>  </a:t>
            </a:r>
          </a:p>
          <a:p>
            <a:r>
              <a:rPr lang="en-US" altLang="ko-KR" sz="700" dirty="0"/>
              <a:t>&lt;/body&gt;</a:t>
            </a:r>
          </a:p>
          <a:p>
            <a:r>
              <a:rPr lang="en-US" altLang="ko-KR" sz="700" dirty="0"/>
              <a:t>&lt;/html&gt;</a:t>
            </a:r>
            <a:endParaRPr lang="ko-KR" altLang="en-US" sz="7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93000" y="6060901"/>
            <a:ext cx="2232248" cy="7524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2. HTML5 </a:t>
            </a:r>
            <a:r>
              <a:rPr lang="ko-KR" altLang="en-US" sz="1200" dirty="0" err="1"/>
              <a:t>시맨틱</a:t>
            </a:r>
            <a:r>
              <a:rPr lang="en-US" altLang="ko-KR" sz="1200" dirty="0"/>
              <a:t> </a:t>
            </a:r>
            <a:r>
              <a:rPr lang="ko-KR" altLang="en-US" sz="1200" dirty="0"/>
              <a:t>태그로 작성</a:t>
            </a:r>
            <a:endParaRPr lang="en-US" altLang="ko-KR" sz="1200" dirty="0"/>
          </a:p>
          <a:p>
            <a:r>
              <a:rPr lang="ko-KR" altLang="en-US" sz="1200" dirty="0"/>
              <a:t>   바람직한 웹 페이지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113757"/>
            <a:ext cx="4572000" cy="6663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700" dirty="0"/>
              <a:t>&lt;html&gt;</a:t>
            </a:r>
          </a:p>
          <a:p>
            <a:pPr defTabSz="180000"/>
            <a:r>
              <a:rPr lang="en-US" altLang="ko-KR" sz="700" dirty="0"/>
              <a:t>&lt;head&gt;</a:t>
            </a:r>
          </a:p>
          <a:p>
            <a:pPr defTabSz="180000"/>
            <a:r>
              <a:rPr lang="en-US" altLang="ko-KR" sz="700" dirty="0"/>
              <a:t>	&lt;meta charset="</a:t>
            </a:r>
            <a:r>
              <a:rPr lang="en-US" altLang="ko-KR" sz="700" dirty="0" err="1"/>
              <a:t>utf</a:t>
            </a:r>
            <a:r>
              <a:rPr lang="en-US" altLang="ko-KR" sz="700" dirty="0"/>
              <a:t>-8"&gt;</a:t>
            </a:r>
          </a:p>
          <a:p>
            <a:pPr defTabSz="180000"/>
            <a:r>
              <a:rPr lang="en-US" altLang="ko-KR" sz="700" dirty="0"/>
              <a:t>	&lt;title&gt;Elvis Presley&lt;/title&gt;</a:t>
            </a:r>
          </a:p>
          <a:p>
            <a:pPr defTabSz="180000"/>
            <a:r>
              <a:rPr lang="en-US" altLang="ko-KR" sz="700" dirty="0"/>
              <a:t>&lt;/head&gt;</a:t>
            </a:r>
          </a:p>
          <a:p>
            <a:pPr defTabSz="180000"/>
            <a:r>
              <a:rPr lang="en-US" altLang="ko-KR" sz="700" dirty="0"/>
              <a:t>&lt;body&gt;</a:t>
            </a:r>
          </a:p>
          <a:p>
            <a:pPr defTabSz="180000"/>
            <a:r>
              <a:rPr lang="en-US" altLang="ko-KR" sz="700" b="1" dirty="0"/>
              <a:t>&lt;div&gt;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/>
              <a:t>&lt;div id="header"&gt;</a:t>
            </a:r>
          </a:p>
          <a:p>
            <a:pPr defTabSz="180000"/>
            <a:r>
              <a:rPr lang="pt-BR" altLang="ko-KR" sz="700" b="1" dirty="0"/>
              <a:t>		&lt;h1&gt;&lt;a href="https://www.facebook.com/elvis"&gt;Elvis Presley&lt;/a&gt;&lt;/h1&gt;</a:t>
            </a:r>
          </a:p>
          <a:p>
            <a:pPr defTabSz="180000"/>
            <a:r>
              <a:rPr lang="en-US" altLang="ko-KR" sz="700" b="1" dirty="0"/>
              <a:t>	&lt;/div&gt;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/>
              <a:t>&lt;div id="container"&gt;</a:t>
            </a:r>
          </a:p>
          <a:p>
            <a:pPr defTabSz="180000"/>
            <a:r>
              <a:rPr lang="en-US" altLang="ko-KR" sz="700" dirty="0"/>
              <a:t>		</a:t>
            </a:r>
            <a:r>
              <a:rPr lang="en-US" altLang="ko-KR" sz="700" b="1" dirty="0"/>
              <a:t>&lt;div&gt;               </a:t>
            </a:r>
          </a:p>
          <a:p>
            <a:pPr defTabSz="180000"/>
            <a:r>
              <a:rPr lang="en-US" altLang="ko-KR" sz="700" dirty="0"/>
              <a:t>			</a:t>
            </a:r>
            <a:r>
              <a:rPr lang="en-US" altLang="ko-KR" sz="700" b="1" dirty="0"/>
              <a:t>&lt;div id="post-1"&gt;</a:t>
            </a:r>
          </a:p>
          <a:p>
            <a:pPr defTabSz="180000"/>
            <a:r>
              <a:rPr lang="pt-BR" altLang="ko-KR" sz="700" dirty="0"/>
              <a:t>				&lt;h2&gt;&lt;a href="https://ko.wikipedia.org/wiki/</a:t>
            </a:r>
            <a:r>
              <a:rPr lang="ko-KR" altLang="pt-BR" sz="700" dirty="0" err="1"/>
              <a:t>엘비스</a:t>
            </a:r>
            <a:r>
              <a:rPr lang="pt-BR" altLang="ko-KR" sz="700" dirty="0"/>
              <a:t>_</a:t>
            </a:r>
            <a:r>
              <a:rPr lang="ko-KR" altLang="pt-BR" sz="700" dirty="0" err="1"/>
              <a:t>프레슬리</a:t>
            </a:r>
            <a:r>
              <a:rPr lang="pt-BR" altLang="ko-KR" sz="700" dirty="0"/>
              <a:t>"&gt;</a:t>
            </a:r>
          </a:p>
          <a:p>
            <a:pPr defTabSz="180000"/>
            <a:r>
              <a:rPr lang="en-US" altLang="ko-KR" sz="700" dirty="0"/>
              <a:t>						Who is Elvis?&lt;/a&gt;&lt;/h2&gt;</a:t>
            </a:r>
          </a:p>
          <a:p>
            <a:pPr defTabSz="180000"/>
            <a:r>
              <a:rPr lang="ko-KR" altLang="en-US" sz="700" dirty="0"/>
              <a:t>    </a:t>
            </a:r>
          </a:p>
          <a:p>
            <a:pPr defTabSz="180000"/>
            <a:r>
              <a:rPr lang="en-US" altLang="ko-KR" sz="700" dirty="0"/>
              <a:t>				&lt;div class="entry"&gt;</a:t>
            </a:r>
          </a:p>
          <a:p>
            <a:pPr defTabSz="180000"/>
            <a:r>
              <a:rPr lang="en-US" altLang="ko-KR" sz="700" dirty="0"/>
              <a:t>					&lt;p&gt;</a:t>
            </a:r>
            <a:r>
              <a:rPr lang="ko-KR" altLang="en-US" sz="700" dirty="0" err="1"/>
              <a:t>엘비스</a:t>
            </a:r>
            <a:r>
              <a:rPr lang="ko-KR" altLang="en-US" sz="700" dirty="0"/>
              <a:t> </a:t>
            </a:r>
            <a:r>
              <a:rPr lang="ko-KR" altLang="en-US" sz="700" dirty="0" err="1"/>
              <a:t>프레슬리는</a:t>
            </a:r>
            <a:r>
              <a:rPr lang="ko-KR" altLang="en-US" sz="700" dirty="0"/>
              <a:t> </a:t>
            </a:r>
            <a:r>
              <a:rPr lang="en-US" altLang="ko-KR" sz="700" dirty="0"/>
              <a:t>20</a:t>
            </a:r>
            <a:r>
              <a:rPr lang="ko-KR" altLang="en-US" sz="700" dirty="0"/>
              <a:t>세기 가장 잘 알려진 미국 가수 중 한</a:t>
            </a:r>
          </a:p>
          <a:p>
            <a:pPr defTabSz="180000"/>
            <a:r>
              <a:rPr lang="en-US" altLang="ko-KR" sz="700" dirty="0"/>
              <a:t>					</a:t>
            </a:r>
            <a:r>
              <a:rPr lang="ko-KR" altLang="en-US" sz="700" dirty="0"/>
              <a:t>명이었다</a:t>
            </a:r>
            <a:r>
              <a:rPr lang="en-US" altLang="ko-KR" sz="700" dirty="0"/>
              <a:t>. </a:t>
            </a:r>
            <a:r>
              <a:rPr lang="ko-KR" altLang="en-US" sz="700" dirty="0"/>
              <a:t>하나의 문화 아이콘으로</a:t>
            </a:r>
            <a:r>
              <a:rPr lang="en-US" altLang="ko-KR" sz="700" dirty="0"/>
              <a:t>, </a:t>
            </a:r>
            <a:r>
              <a:rPr lang="ko-KR" altLang="en-US" sz="700" dirty="0" err="1"/>
              <a:t>엘비스의</a:t>
            </a:r>
            <a:r>
              <a:rPr lang="ko-KR" altLang="en-US" sz="700" dirty="0"/>
              <a:t> 음악들은</a:t>
            </a:r>
          </a:p>
          <a:p>
            <a:pPr defTabSz="180000"/>
            <a:r>
              <a:rPr lang="en-US" altLang="ko-KR" sz="700" dirty="0"/>
              <a:t>					</a:t>
            </a:r>
            <a:r>
              <a:rPr lang="ko-KR" altLang="en-US" sz="700" dirty="0"/>
              <a:t>세계적으로 선풍적인 인기를 끌었으며 </a:t>
            </a:r>
            <a:r>
              <a:rPr lang="en-US" altLang="ko-KR" sz="700" dirty="0"/>
              <a:t>"</a:t>
            </a:r>
            <a:r>
              <a:rPr lang="ko-KR" altLang="en-US" sz="700" dirty="0"/>
              <a:t>로큰롤의 제왕</a:t>
            </a:r>
            <a:r>
              <a:rPr lang="en-US" altLang="ko-KR" sz="700" dirty="0"/>
              <a:t>"</a:t>
            </a:r>
            <a:r>
              <a:rPr lang="ko-KR" altLang="en-US" sz="700" dirty="0"/>
              <a:t>으로</a:t>
            </a:r>
          </a:p>
          <a:p>
            <a:pPr defTabSz="180000"/>
            <a:r>
              <a:rPr lang="en-US" altLang="ko-KR" sz="700" dirty="0"/>
              <a:t>					</a:t>
            </a:r>
            <a:r>
              <a:rPr lang="ko-KR" altLang="en-US" sz="700" dirty="0" err="1"/>
              <a:t>불리곤한다</a:t>
            </a:r>
            <a:r>
              <a:rPr lang="en-US" altLang="ko-KR" sz="700" dirty="0"/>
              <a:t>. </a:t>
            </a:r>
            <a:r>
              <a:rPr lang="ko-KR" altLang="en-US" sz="700" dirty="0"/>
              <a:t>그는 미시시피 주의 </a:t>
            </a:r>
            <a:r>
              <a:rPr lang="ko-KR" altLang="en-US" sz="700" dirty="0" err="1"/>
              <a:t>투펄로에서</a:t>
            </a:r>
            <a:r>
              <a:rPr lang="ko-KR" altLang="en-US" sz="700" dirty="0"/>
              <a:t> 태어났다</a:t>
            </a:r>
            <a:r>
              <a:rPr lang="en-US" altLang="ko-KR" sz="700" dirty="0"/>
              <a:t>.&lt;/p&gt;</a:t>
            </a:r>
          </a:p>
          <a:p>
            <a:pPr defTabSz="180000"/>
            <a:r>
              <a:rPr lang="en-US" altLang="ko-KR" sz="700" dirty="0"/>
              <a:t>				&lt;/div&gt;</a:t>
            </a:r>
          </a:p>
          <a:p>
            <a:pPr defTabSz="180000"/>
            <a:r>
              <a:rPr lang="en-US" altLang="ko-KR" sz="700" dirty="0"/>
              <a:t>			</a:t>
            </a:r>
            <a:r>
              <a:rPr lang="en-US" altLang="ko-KR" sz="700" b="1" dirty="0"/>
              <a:t>&lt;/div&gt;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/>
              <a:t>			</a:t>
            </a:r>
            <a:r>
              <a:rPr lang="en-US" altLang="ko-KR" sz="700" b="1" dirty="0"/>
              <a:t>&lt;div id="post-2"&gt;</a:t>
            </a:r>
          </a:p>
          <a:p>
            <a:pPr defTabSz="180000"/>
            <a:r>
              <a:rPr lang="pt-BR" altLang="ko-KR" sz="700" dirty="0"/>
              <a:t>				&lt;h2&gt;&lt;a href="http://www.biography.com/people/elvis-presley-9446466"&gt;</a:t>
            </a:r>
          </a:p>
          <a:p>
            <a:pPr defTabSz="180000"/>
            <a:r>
              <a:rPr lang="en-US" altLang="ko-KR" sz="700" dirty="0"/>
              <a:t>						His music and life&lt;/a&gt;&lt;/h2&gt;</a:t>
            </a:r>
          </a:p>
          <a:p>
            <a:pPr defTabSz="180000"/>
            <a:r>
              <a:rPr lang="ko-KR" altLang="en-US" sz="700" dirty="0"/>
              <a:t>        </a:t>
            </a:r>
          </a:p>
          <a:p>
            <a:pPr defTabSz="180000"/>
            <a:r>
              <a:rPr lang="en-US" altLang="ko-KR" sz="700" dirty="0"/>
              <a:t>				&lt;div class="entry"&gt;</a:t>
            </a:r>
          </a:p>
          <a:p>
            <a:pPr defTabSz="180000"/>
            <a:r>
              <a:rPr lang="en-US" altLang="ko-KR" sz="700" dirty="0"/>
              <a:t>					&lt;p&gt;Presley received his first guitar as a gift</a:t>
            </a:r>
          </a:p>
          <a:p>
            <a:pPr defTabSz="180000"/>
            <a:r>
              <a:rPr lang="en-US" altLang="ko-KR" sz="700" dirty="0"/>
              <a:t>					from his mother on his 11th birthday in 1946</a:t>
            </a:r>
          </a:p>
          <a:p>
            <a:pPr defTabSz="180000"/>
            <a:r>
              <a:rPr lang="en-US" altLang="ko-KR" sz="700" dirty="0"/>
              <a:t>					and had his first taste of musical success</a:t>
            </a:r>
          </a:p>
          <a:p>
            <a:pPr defTabSz="180000"/>
            <a:r>
              <a:rPr lang="en-US" altLang="ko-KR" sz="700" dirty="0"/>
              <a:t>					a few years later when he won a talent show</a:t>
            </a:r>
          </a:p>
          <a:p>
            <a:pPr defTabSz="180000"/>
            <a:r>
              <a:rPr lang="en-US" altLang="ko-KR" sz="700" dirty="0"/>
              <a:t>					at </a:t>
            </a:r>
            <a:r>
              <a:rPr lang="en-US" altLang="ko-KR" sz="700" dirty="0" err="1"/>
              <a:t>Humes</a:t>
            </a:r>
            <a:r>
              <a:rPr lang="en-US" altLang="ko-KR" sz="700" dirty="0"/>
              <a:t> High School in Memphis. &lt;/p&gt;</a:t>
            </a:r>
          </a:p>
          <a:p>
            <a:pPr defTabSz="180000"/>
            <a:r>
              <a:rPr lang="en-US" altLang="ko-KR" sz="700" dirty="0"/>
              <a:t>				&lt;/div&gt;</a:t>
            </a:r>
          </a:p>
          <a:p>
            <a:pPr defTabSz="180000"/>
            <a:r>
              <a:rPr lang="en-US" altLang="ko-KR" sz="700" dirty="0"/>
              <a:t>			</a:t>
            </a:r>
            <a:r>
              <a:rPr lang="en-US" altLang="ko-KR" sz="700" b="1" dirty="0"/>
              <a:t>&lt;/div&gt;</a:t>
            </a:r>
          </a:p>
          <a:p>
            <a:pPr defTabSz="180000"/>
            <a:r>
              <a:rPr lang="en-US" altLang="ko-KR" sz="700" dirty="0"/>
              <a:t>		</a:t>
            </a:r>
            <a:r>
              <a:rPr lang="en-US" altLang="ko-KR" sz="700" b="1" dirty="0"/>
              <a:t>&lt;/div&gt;</a:t>
            </a:r>
          </a:p>
          <a:p>
            <a:pPr defTabSz="180000"/>
            <a:r>
              <a:rPr lang="en-US" altLang="ko-KR" sz="700" b="1" dirty="0"/>
              <a:t>		&lt;div&gt;</a:t>
            </a:r>
          </a:p>
          <a:p>
            <a:pPr defTabSz="180000"/>
            <a:r>
              <a:rPr lang="en-US" altLang="ko-KR" sz="700" dirty="0"/>
              <a:t>			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=""&gt;&amp;</a:t>
            </a:r>
            <a:r>
              <a:rPr lang="en-US" altLang="ko-KR" sz="700" dirty="0" err="1"/>
              <a:t>laquo</a:t>
            </a:r>
            <a:r>
              <a:rPr lang="en-US" altLang="ko-KR" sz="700" dirty="0"/>
              <a:t>; Previous Entries&lt;/a&gt;</a:t>
            </a:r>
          </a:p>
          <a:p>
            <a:pPr defTabSz="180000"/>
            <a:r>
              <a:rPr lang="en-US" altLang="ko-KR" sz="700" dirty="0"/>
              <a:t>	    </a:t>
            </a:r>
            <a:r>
              <a:rPr lang="en-US" altLang="ko-KR" sz="700" b="1" dirty="0"/>
              <a:t>&lt;/div&gt;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/>
              <a:t>&lt;/div&gt;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/>
              <a:t>&lt;div id="navigation"&gt;</a:t>
            </a:r>
          </a:p>
          <a:p>
            <a:pPr defTabSz="180000"/>
            <a:r>
              <a:rPr lang="en-US" altLang="ko-KR" sz="700" dirty="0"/>
              <a:t>		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/>
              <a:t>			&lt;li&gt;&lt;h2&gt;Archives&lt;/h2&gt;</a:t>
            </a:r>
          </a:p>
          <a:p>
            <a:pPr defTabSz="180000"/>
            <a:r>
              <a:rPr lang="en-US" altLang="ko-KR" sz="700" dirty="0"/>
              <a:t>				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/>
              <a:t>					&lt;li&gt;&lt;a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="http://www.elvisthemusic.com/"&gt;Elvis The Music&lt;/a&gt;&lt;/li&gt;</a:t>
            </a:r>
          </a:p>
          <a:p>
            <a:pPr defTabSz="180000"/>
            <a:r>
              <a:rPr lang="it-IT" altLang="ko-KR" sz="700" dirty="0"/>
              <a:t>					&lt;li&gt;&lt;a href=</a:t>
            </a:r>
            <a:r>
              <a:rPr lang="en-US" altLang="ko-KR" sz="700" dirty="0"/>
              <a:t>"</a:t>
            </a:r>
            <a:r>
              <a:rPr lang="it-IT" altLang="ko-KR" sz="700" dirty="0"/>
              <a:t>http://www.graceland.com/</a:t>
            </a:r>
            <a:r>
              <a:rPr lang="en-US" altLang="ko-KR" sz="700" dirty="0">
                <a:solidFill>
                  <a:prstClr val="black"/>
                </a:solidFill>
              </a:rPr>
              <a:t>"</a:t>
            </a:r>
            <a:r>
              <a:rPr lang="it-IT" altLang="ko-KR" sz="700" dirty="0"/>
              <a:t>&gt;Elvis Home Graceland&lt;/a&gt;&lt;/li&gt;</a:t>
            </a:r>
          </a:p>
          <a:p>
            <a:pPr defTabSz="180000"/>
            <a:r>
              <a:rPr lang="it-IT" altLang="ko-KR" sz="700" dirty="0"/>
              <a:t>					&lt;li&gt;&lt;a href=</a:t>
            </a:r>
            <a:r>
              <a:rPr lang="en-US" altLang="ko-KR" sz="700" dirty="0"/>
              <a:t>"</a:t>
            </a:r>
            <a:r>
              <a:rPr lang="it-IT" altLang="ko-KR" sz="700" dirty="0"/>
              <a:t>http://www.last.fm/music/Elvis+Presley</a:t>
            </a:r>
            <a:r>
              <a:rPr lang="en-US" altLang="ko-KR" sz="700" dirty="0"/>
              <a:t>"</a:t>
            </a:r>
            <a:r>
              <a:rPr lang="it-IT" altLang="ko-KR" sz="700" dirty="0"/>
              <a:t>&gt;Free Listening, Video&lt;/a&gt;&lt;/li&gt;</a:t>
            </a:r>
          </a:p>
          <a:p>
            <a:pPr defTabSz="180000"/>
            <a:r>
              <a:rPr lang="en-US" altLang="ko-KR" sz="700" dirty="0"/>
              <a:t>				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/>
              <a:t>			&lt;/li&gt;</a:t>
            </a:r>
          </a:p>
          <a:p>
            <a:pPr defTabSz="180000"/>
            <a:r>
              <a:rPr lang="en-US" altLang="ko-KR" sz="700" dirty="0"/>
              <a:t>		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/>
              <a:t>&lt;/div&gt;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/>
              <a:t>&lt;div id="footer"&gt;</a:t>
            </a:r>
          </a:p>
          <a:p>
            <a:pPr defTabSz="180000"/>
            <a:r>
              <a:rPr lang="en-US" altLang="ko-KR" sz="700" dirty="0"/>
              <a:t>		&lt;p&gt;Copyright 2015 Elvis&lt;/p&gt;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/>
              <a:t>&lt;/div&gt;</a:t>
            </a:r>
          </a:p>
          <a:p>
            <a:pPr defTabSz="180000"/>
            <a:r>
              <a:rPr lang="en-US" altLang="ko-KR" sz="700" b="1" dirty="0"/>
              <a:t>&lt;/div&gt;</a:t>
            </a:r>
            <a:r>
              <a:rPr lang="ko-KR" altLang="en-US" sz="700" b="1" dirty="0"/>
              <a:t> </a:t>
            </a:r>
          </a:p>
          <a:p>
            <a:pPr defTabSz="180000"/>
            <a:r>
              <a:rPr lang="en-US" altLang="ko-KR" sz="700" dirty="0"/>
              <a:t>&lt;/body&gt;</a:t>
            </a:r>
          </a:p>
          <a:p>
            <a:pPr defTabSz="180000"/>
            <a:r>
              <a:rPr lang="en-US" altLang="ko-KR" sz="700" dirty="0"/>
              <a:t>&lt;/html&gt;</a:t>
            </a:r>
            <a:endParaRPr lang="ko-KR" altLang="en-US" sz="7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627789" y="6132909"/>
            <a:ext cx="1960434" cy="43204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1.</a:t>
            </a:r>
            <a:r>
              <a:rPr lang="ko-KR" altLang="en-US" sz="1200" dirty="0"/>
              <a:t>기존 </a:t>
            </a:r>
            <a:r>
              <a:rPr lang="en-US" altLang="ko-KR" sz="1200" dirty="0"/>
              <a:t>HTML </a:t>
            </a:r>
            <a:r>
              <a:rPr lang="ko-KR" altLang="en-US" sz="1200" dirty="0"/>
              <a:t>태그로 작성</a:t>
            </a:r>
          </a:p>
        </p:txBody>
      </p: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4283969" y="6348934"/>
            <a:ext cx="3438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5" idx="1"/>
          </p:cNvCxnSpPr>
          <p:nvPr/>
        </p:nvCxnSpPr>
        <p:spPr>
          <a:xfrm rot="10800000">
            <a:off x="6669842" y="6134207"/>
            <a:ext cx="223158" cy="302933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484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HTML5 </a:t>
            </a:r>
            <a:r>
              <a:rPr lang="ko-KR" altLang="en-US" dirty="0"/>
              <a:t>문서 구조화 연습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문서를 구조화할 때 권장 사항</a:t>
            </a:r>
            <a:endParaRPr lang="en-US" altLang="ko-KR" dirty="0"/>
          </a:p>
          <a:p>
            <a:pPr lvl="1"/>
            <a:r>
              <a:rPr lang="ko-KR" altLang="en-US" dirty="0"/>
              <a:t>웹 페이지 전체를 구조화 </a:t>
            </a:r>
            <a:r>
              <a:rPr lang="ko-KR" altLang="en-US" dirty="0" err="1"/>
              <a:t>시맨틱</a:t>
            </a:r>
            <a:r>
              <a:rPr lang="ko-KR" altLang="en-US" dirty="0"/>
              <a:t> 태그로 분할</a:t>
            </a:r>
            <a:endParaRPr lang="en-US" altLang="ko-KR" dirty="0"/>
          </a:p>
          <a:p>
            <a:pPr lvl="1"/>
            <a:r>
              <a:rPr lang="ko-KR" altLang="en-US" dirty="0"/>
              <a:t>웹 페이지 전체 제목과 소개는 </a:t>
            </a:r>
            <a:r>
              <a:rPr lang="en-US" altLang="ko-KR" dirty="0"/>
              <a:t>&lt;header&gt; </a:t>
            </a:r>
            <a:r>
              <a:rPr lang="ko-KR" altLang="en-US" dirty="0"/>
              <a:t>태그로 작성</a:t>
            </a:r>
            <a:endParaRPr lang="en-US" altLang="ko-KR" dirty="0"/>
          </a:p>
          <a:p>
            <a:pPr lvl="1" fontAlgn="base"/>
            <a:r>
              <a:rPr lang="ko-KR" altLang="en-US" dirty="0"/>
              <a:t>본문은 </a:t>
            </a:r>
            <a:r>
              <a:rPr lang="en-US" altLang="ko-KR" dirty="0"/>
              <a:t>&lt;section&gt;</a:t>
            </a:r>
            <a:r>
              <a:rPr lang="ko-KR" altLang="en-US" dirty="0"/>
              <a:t>으로 묶고</a:t>
            </a:r>
            <a:r>
              <a:rPr lang="en-US" altLang="ko-KR" dirty="0"/>
              <a:t>, </a:t>
            </a:r>
          </a:p>
          <a:p>
            <a:pPr lvl="1" fontAlgn="base"/>
            <a:r>
              <a:rPr lang="ko-KR" altLang="en-US" dirty="0"/>
              <a:t>본문 내에 각 절이나 영역은 </a:t>
            </a:r>
            <a:r>
              <a:rPr lang="en-US" altLang="ko-KR" dirty="0"/>
              <a:t>&lt;article&gt;</a:t>
            </a:r>
            <a:r>
              <a:rPr lang="ko-KR" altLang="en-US" dirty="0"/>
              <a:t>로 작성</a:t>
            </a:r>
            <a:r>
              <a:rPr lang="en-US" altLang="ko-KR" dirty="0"/>
              <a:t> </a:t>
            </a:r>
            <a:endParaRPr lang="ko-KR" altLang="en-US" dirty="0"/>
          </a:p>
          <a:p>
            <a:pPr lvl="1" fontAlgn="base"/>
            <a:r>
              <a:rPr lang="ko-KR" altLang="en-US" dirty="0"/>
              <a:t>링크나 메뉴들은 </a:t>
            </a:r>
            <a:r>
              <a:rPr lang="en-US" altLang="ko-KR" dirty="0"/>
              <a:t>&lt;</a:t>
            </a:r>
            <a:r>
              <a:rPr lang="en-US" altLang="ko-KR" dirty="0" err="1"/>
              <a:t>nav</a:t>
            </a:r>
            <a:r>
              <a:rPr lang="en-US" altLang="ko-KR" dirty="0"/>
              <a:t>&gt; </a:t>
            </a:r>
            <a:r>
              <a:rPr lang="ko-KR" altLang="en-US" dirty="0"/>
              <a:t>태그로 작성</a:t>
            </a:r>
          </a:p>
          <a:p>
            <a:pPr lvl="1" fontAlgn="base"/>
            <a:r>
              <a:rPr lang="en-US" altLang="ko-KR" dirty="0"/>
              <a:t>&lt;header&gt;, &lt;section&gt;, &lt;article&gt;, &lt;aside&gt; </a:t>
            </a:r>
            <a:r>
              <a:rPr lang="ko-KR" altLang="en-US" dirty="0"/>
              <a:t>등에는 헤딩 태그</a:t>
            </a:r>
            <a:r>
              <a:rPr lang="en-US" altLang="ko-KR" dirty="0"/>
              <a:t>(&lt;h1&gt;~&lt;h6&gt;)</a:t>
            </a:r>
            <a:r>
              <a:rPr lang="ko-KR" altLang="en-US" dirty="0"/>
              <a:t>를 이용하여 제목을 붙임</a:t>
            </a:r>
          </a:p>
          <a:p>
            <a:pPr lvl="1" fontAlgn="base"/>
            <a:r>
              <a:rPr lang="ko-KR" altLang="en-US" dirty="0"/>
              <a:t>배경 음악을 연주하는 </a:t>
            </a:r>
            <a:r>
              <a:rPr lang="en-US" altLang="ko-KR" dirty="0"/>
              <a:t>&lt;audio&gt; </a:t>
            </a:r>
            <a:r>
              <a:rPr lang="ko-KR" altLang="en-US" dirty="0"/>
              <a:t>태그는 </a:t>
            </a:r>
            <a:r>
              <a:rPr lang="en-US" altLang="ko-KR" dirty="0"/>
              <a:t>&lt;header&gt; </a:t>
            </a:r>
            <a:r>
              <a:rPr lang="ko-KR" altLang="en-US" dirty="0"/>
              <a:t>영역에 삽입</a:t>
            </a:r>
          </a:p>
          <a:p>
            <a:pPr lvl="1" fontAlgn="base"/>
            <a:r>
              <a:rPr lang="ko-KR" altLang="en-US" dirty="0"/>
              <a:t>문서의 모양</a:t>
            </a:r>
            <a:r>
              <a:rPr lang="en-US" altLang="ko-KR" dirty="0"/>
              <a:t>(&lt;header&gt;, &lt;section&gt;, &lt;article&gt;, &lt;aside&gt;</a:t>
            </a:r>
            <a:r>
              <a:rPr lang="ko-KR" altLang="en-US" dirty="0"/>
              <a:t>의 배치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CSS3 </a:t>
            </a:r>
            <a:r>
              <a:rPr lang="ko-KR" altLang="en-US" dirty="0"/>
              <a:t>스타일 시트로 꾸미기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89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07053EC-702C-4767-A31E-64FE777067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29" y="1076746"/>
            <a:ext cx="3752729" cy="562043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문서 구조화 연습용 샘플 웹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899592" y="1406344"/>
            <a:ext cx="2377952" cy="5335024"/>
            <a:chOff x="899592" y="1406344"/>
            <a:chExt cx="2377952" cy="5335024"/>
          </a:xfrm>
        </p:grpSpPr>
        <p:sp>
          <p:nvSpPr>
            <p:cNvPr id="6" name="왼쪽 중괄호 5"/>
            <p:cNvSpPr/>
            <p:nvPr/>
          </p:nvSpPr>
          <p:spPr>
            <a:xfrm>
              <a:off x="3107149" y="5947463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>
              <a:off x="3107149" y="5350768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왼쪽 중괄호 8"/>
            <p:cNvSpPr/>
            <p:nvPr/>
          </p:nvSpPr>
          <p:spPr>
            <a:xfrm>
              <a:off x="3107149" y="4774704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3107149" y="4054623"/>
              <a:ext cx="157728" cy="646255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왼쪽 중괄호 10"/>
            <p:cNvSpPr/>
            <p:nvPr/>
          </p:nvSpPr>
          <p:spPr>
            <a:xfrm>
              <a:off x="3107149" y="3334544"/>
              <a:ext cx="157728" cy="646255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왼쪽 중괄호 11"/>
            <p:cNvSpPr/>
            <p:nvPr/>
          </p:nvSpPr>
          <p:spPr>
            <a:xfrm>
              <a:off x="3107149" y="1406344"/>
              <a:ext cx="170395" cy="1854374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60501" y="2004465"/>
              <a:ext cx="9108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머리말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(&lt;header&gt;)</a:t>
              </a:r>
              <a:endParaRPr lang="ko-KR" altLang="en-US" sz="11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0501" y="3406477"/>
              <a:ext cx="6944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목차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</a:t>
              </a:r>
              <a:r>
                <a:rPr lang="en-US" altLang="ko-KR" sz="1100" dirty="0" err="1"/>
                <a:t>nav</a:t>
              </a:r>
              <a:r>
                <a:rPr lang="en-US" altLang="ko-KR" sz="1100" dirty="0"/>
                <a:t>&gt;)</a:t>
              </a:r>
              <a:endParaRPr lang="ko-KR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60501" y="4163469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(&lt;article&gt;)</a:t>
              </a:r>
              <a:endParaRPr lang="ko-KR" altLang="en-US" sz="11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0501" y="4733620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(&lt;article&gt;)</a:t>
              </a:r>
              <a:endParaRPr lang="ko-KR" alt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60501" y="5298006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(&lt;article&gt;)</a:t>
              </a:r>
              <a:endParaRPr lang="ko-KR" altLang="en-US" sz="1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7751" y="5842101"/>
              <a:ext cx="8002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노트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(&lt;aside&gt;)</a:t>
              </a:r>
              <a:endParaRPr lang="ko-KR" altLang="en-US" sz="1100" dirty="0"/>
            </a:p>
          </p:txBody>
        </p:sp>
        <p:sp>
          <p:nvSpPr>
            <p:cNvPr id="18" name="왼쪽 중괄호 17"/>
            <p:cNvSpPr/>
            <p:nvPr/>
          </p:nvSpPr>
          <p:spPr>
            <a:xfrm>
              <a:off x="1874255" y="4087365"/>
              <a:ext cx="293670" cy="1660280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9592" y="4594356"/>
              <a:ext cx="9236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/>
                <a:t>본문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(&lt;section&gt;)</a:t>
              </a:r>
              <a:endParaRPr lang="ko-KR" altLang="en-US" sz="11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62019" y="6310481"/>
              <a:ext cx="8579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꼬리말</a:t>
              </a:r>
              <a:endParaRPr lang="en-US" altLang="ko-KR" sz="1100" dirty="0"/>
            </a:p>
            <a:p>
              <a:pPr algn="ctr"/>
              <a:r>
                <a:rPr lang="en-US" altLang="ko-KR" sz="1100" dirty="0"/>
                <a:t>(&lt;footer&gt;)</a:t>
              </a:r>
              <a:endParaRPr lang="ko-KR" altLang="en-US" sz="1100" dirty="0"/>
            </a:p>
          </p:txBody>
        </p:sp>
        <p:sp>
          <p:nvSpPr>
            <p:cNvPr id="21" name="왼쪽 중괄호 20"/>
            <p:cNvSpPr/>
            <p:nvPr/>
          </p:nvSpPr>
          <p:spPr>
            <a:xfrm>
              <a:off x="3115223" y="6453336"/>
              <a:ext cx="135942" cy="144016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6849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116632"/>
            <a:ext cx="8298504" cy="6247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800" dirty="0"/>
              <a:t>&lt;!DOCTYPE html&gt; &lt;!-- </a:t>
            </a:r>
            <a:r>
              <a:rPr lang="ko-KR" altLang="en-US" sz="800" dirty="0"/>
              <a:t>참고</a:t>
            </a:r>
            <a:r>
              <a:rPr lang="en-US" altLang="ko-KR" sz="800" dirty="0"/>
              <a:t>: https://ko.wikipedia.org/wiki/</a:t>
            </a:r>
            <a:r>
              <a:rPr lang="ko-KR" altLang="en-US" sz="800" dirty="0" err="1"/>
              <a:t>볼프강</a:t>
            </a:r>
            <a:r>
              <a:rPr lang="en-US" altLang="ko-KR" sz="800" dirty="0"/>
              <a:t>_</a:t>
            </a:r>
            <a:r>
              <a:rPr lang="ko-KR" altLang="en-US" sz="800" dirty="0" err="1"/>
              <a:t>아마데우스</a:t>
            </a:r>
            <a:r>
              <a:rPr lang="en-US" altLang="ko-KR" sz="800" dirty="0"/>
              <a:t>_</a:t>
            </a:r>
            <a:r>
              <a:rPr lang="ko-KR" altLang="en-US" sz="800" dirty="0"/>
              <a:t>모차르트 </a:t>
            </a:r>
            <a:r>
              <a:rPr lang="en-US" altLang="ko-KR" sz="800" dirty="0"/>
              <a:t>--&gt;</a:t>
            </a:r>
          </a:p>
          <a:p>
            <a:pPr defTabSz="180000"/>
            <a:r>
              <a:rPr lang="en-US" altLang="ko-KR" sz="800" dirty="0"/>
              <a:t>&lt;html&gt; </a:t>
            </a:r>
          </a:p>
          <a:p>
            <a:pPr defTabSz="180000"/>
            <a:r>
              <a:rPr lang="en-US" altLang="ko-KR" sz="800" dirty="0"/>
              <a:t>&lt;head&gt;&lt;meta charset="</a:t>
            </a:r>
            <a:r>
              <a:rPr lang="en-US" altLang="ko-KR" sz="800" dirty="0" err="1"/>
              <a:t>utf</a:t>
            </a:r>
            <a:r>
              <a:rPr lang="en-US" altLang="ko-KR" sz="800" dirty="0"/>
              <a:t>-8"&gt;</a:t>
            </a:r>
          </a:p>
          <a:p>
            <a:pPr defTabSz="180000"/>
            <a:r>
              <a:rPr lang="en-US" altLang="ko-KR" sz="800" dirty="0"/>
              <a:t>&lt;title&gt;</a:t>
            </a:r>
            <a:r>
              <a:rPr lang="ko-KR" altLang="en-US" sz="800" dirty="0" err="1"/>
              <a:t>시맨틱</a:t>
            </a:r>
            <a:r>
              <a:rPr lang="ko-KR" altLang="en-US" sz="800" dirty="0"/>
              <a:t> 태그로 구조화 연습</a:t>
            </a:r>
            <a:r>
              <a:rPr lang="en-US" altLang="ko-KR" sz="800" dirty="0"/>
              <a:t>&lt;/title&gt;&lt;/head&gt;</a:t>
            </a:r>
          </a:p>
          <a:p>
            <a:pPr defTabSz="180000"/>
            <a:r>
              <a:rPr lang="en-US" altLang="ko-KR" sz="800" b="1" dirty="0"/>
              <a:t>&lt;body&gt;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&lt;header&gt;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&lt;h1&gt;</a:t>
            </a:r>
            <a:r>
              <a:rPr lang="ko-KR" altLang="en-US" sz="800" b="1" dirty="0" err="1">
                <a:solidFill>
                  <a:srgbClr val="0070C0"/>
                </a:solidFill>
              </a:rPr>
              <a:t>볼프강</a:t>
            </a:r>
            <a:r>
              <a:rPr lang="ko-KR" altLang="en-US" sz="800" b="1" dirty="0">
                <a:solidFill>
                  <a:srgbClr val="0070C0"/>
                </a:solidFill>
              </a:rPr>
              <a:t> </a:t>
            </a:r>
            <a:r>
              <a:rPr lang="ko-KR" altLang="en-US" sz="800" b="1" dirty="0" err="1">
                <a:solidFill>
                  <a:srgbClr val="0070C0"/>
                </a:solidFill>
              </a:rPr>
              <a:t>아마데우스</a:t>
            </a:r>
            <a:r>
              <a:rPr lang="ko-KR" altLang="en-US" sz="800" b="1" dirty="0">
                <a:solidFill>
                  <a:srgbClr val="0070C0"/>
                </a:solidFill>
              </a:rPr>
              <a:t> 모차르트</a:t>
            </a:r>
            <a:r>
              <a:rPr lang="en-US" altLang="ko-KR" sz="800" b="1" dirty="0">
                <a:solidFill>
                  <a:srgbClr val="0070C0"/>
                </a:solidFill>
              </a:rPr>
              <a:t>&lt;/h1&gt;</a:t>
            </a:r>
          </a:p>
          <a:p>
            <a:pPr defTabSz="180000"/>
            <a:r>
              <a:rPr lang="en-US" altLang="ko-KR" sz="800" dirty="0"/>
              <a:t>		&lt;p&gt;</a:t>
            </a:r>
            <a:r>
              <a:rPr lang="ko-KR" altLang="en-US" sz="800" dirty="0"/>
              <a:t>모차르트</a:t>
            </a:r>
            <a:r>
              <a:rPr lang="en-US" altLang="ko-KR" sz="800" dirty="0"/>
              <a:t>(1756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en-US" altLang="ko-KR" sz="800" dirty="0"/>
              <a:t>~ 1791</a:t>
            </a:r>
            <a:r>
              <a:rPr lang="ko-KR" altLang="en-US" sz="800" dirty="0"/>
              <a:t>년 </a:t>
            </a:r>
            <a:r>
              <a:rPr lang="en-US" altLang="ko-KR" sz="800" dirty="0"/>
              <a:t>12</a:t>
            </a:r>
            <a:r>
              <a:rPr lang="ko-KR" altLang="en-US" sz="800" dirty="0"/>
              <a:t>월 </a:t>
            </a:r>
            <a:r>
              <a:rPr lang="en-US" altLang="ko-KR" sz="800" dirty="0"/>
              <a:t>5</a:t>
            </a:r>
            <a:r>
              <a:rPr lang="ko-KR" altLang="en-US" sz="800" dirty="0"/>
              <a:t>일</a:t>
            </a:r>
            <a:r>
              <a:rPr lang="en-US" altLang="ko-KR" sz="800" dirty="0"/>
              <a:t>)</a:t>
            </a:r>
            <a:r>
              <a:rPr lang="ko-KR" altLang="en-US" sz="800" dirty="0"/>
              <a:t>는 </a:t>
            </a:r>
            <a:r>
              <a:rPr lang="en-US" altLang="ko-KR" sz="800" dirty="0"/>
              <a:t>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ko-KR" altLang="en-US" sz="800" dirty="0" err="1"/>
              <a:t>잘츠부르크에서</a:t>
            </a:r>
            <a:r>
              <a:rPr lang="ko-KR" altLang="en-US" sz="800" dirty="0"/>
              <a:t> 태어난 천재적인 오스트리아의 작곡가를 소개한다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	&lt;figure&gt;</a:t>
            </a:r>
          </a:p>
          <a:p>
            <a:pPr defTabSz="180000"/>
            <a:r>
              <a:rPr lang="en-US" altLang="ko-KR" sz="800" dirty="0"/>
              <a:t>			&lt;</a:t>
            </a:r>
            <a:r>
              <a:rPr lang="en-US" altLang="ko-KR" sz="800" dirty="0" err="1"/>
              <a:t>img</a:t>
            </a:r>
            <a:r>
              <a:rPr lang="en-US" altLang="ko-KR" sz="800" dirty="0"/>
              <a:t> width="140" height="200" </a:t>
            </a:r>
          </a:p>
          <a:p>
            <a:pPr defTabSz="180000"/>
            <a:r>
              <a:rPr lang="en-US" altLang="ko-KR" sz="800" dirty="0"/>
              <a:t>					</a:t>
            </a:r>
            <a:r>
              <a:rPr lang="en-US" altLang="ko-KR" sz="800" dirty="0" err="1"/>
              <a:t>src</a:t>
            </a:r>
            <a:r>
              <a:rPr lang="en-US" altLang="ko-KR" sz="800" dirty="0"/>
              <a:t>="https://upload.wikimedia.org/</a:t>
            </a:r>
            <a:r>
              <a:rPr lang="en-US" altLang="ko-KR" sz="800" dirty="0" err="1"/>
              <a:t>wikipedia</a:t>
            </a:r>
            <a:r>
              <a:rPr lang="en-US" altLang="ko-KR" sz="800" dirty="0"/>
              <a:t>/commons/thumb/1/1e/Wolfgang-amadeus-mozart_1.jpg/500px-Wolfgang-amadeus-mozart_1.jpg"&gt;</a:t>
            </a:r>
          </a:p>
          <a:p>
            <a:pPr defTabSz="180000"/>
            <a:r>
              <a:rPr lang="en-US" altLang="ko-KR" sz="800" dirty="0"/>
              <a:t>			&lt;</a:t>
            </a:r>
            <a:r>
              <a:rPr lang="en-US" altLang="ko-KR" sz="800" dirty="0" err="1"/>
              <a:t>figcaption</a:t>
            </a:r>
            <a:r>
              <a:rPr lang="en-US" altLang="ko-KR" sz="800" dirty="0"/>
              <a:t>&gt;1770</a:t>
            </a:r>
            <a:r>
              <a:rPr lang="ko-KR" altLang="en-US" sz="800" dirty="0"/>
              <a:t>년대 초상화</a:t>
            </a:r>
            <a:r>
              <a:rPr lang="en-US" altLang="ko-KR" sz="800" dirty="0"/>
              <a:t>&lt;/</a:t>
            </a:r>
            <a:r>
              <a:rPr lang="en-US" altLang="ko-KR" sz="800" dirty="0" err="1"/>
              <a:t>figcaption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	&lt;/figure&gt;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&lt;/header&gt;</a:t>
            </a:r>
          </a:p>
          <a:p>
            <a:pPr defTabSz="180000"/>
            <a:r>
              <a:rPr lang="en-US" altLang="ko-KR" sz="800" b="1" dirty="0"/>
              <a:t>	&lt;</a:t>
            </a:r>
            <a:r>
              <a:rPr lang="en-US" altLang="ko-KR" sz="800" b="1" dirty="0" err="1"/>
              <a:t>nav</a:t>
            </a:r>
            <a:r>
              <a:rPr lang="en-US" altLang="ko-KR" sz="800" b="1" dirty="0"/>
              <a:t>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목차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</a:p>
          <a:p>
            <a:pPr defTabSz="180000"/>
            <a:r>
              <a:rPr lang="en-US" altLang="ko-KR" sz="800" dirty="0"/>
              <a:t>		&lt;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="#life"&gt;</a:t>
            </a:r>
            <a:r>
              <a:rPr lang="ko-KR" altLang="en-US" sz="800" dirty="0"/>
              <a:t>생애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="#death"&gt;</a:t>
            </a:r>
            <a:r>
              <a:rPr lang="ko-KR" altLang="en-US" sz="800" dirty="0"/>
              <a:t>죽음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="#music"&gt;</a:t>
            </a:r>
            <a:r>
              <a:rPr lang="ko-KR" altLang="en-US" sz="800" dirty="0"/>
              <a:t>음악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&lt;/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</a:t>
            </a:r>
            <a:r>
              <a:rPr lang="en-US" altLang="ko-KR" sz="800" b="1" dirty="0" err="1"/>
              <a:t>nav</a:t>
            </a:r>
            <a:r>
              <a:rPr lang="en-US" altLang="ko-KR" sz="800" b="1" dirty="0"/>
              <a:t>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&lt;section&gt;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&lt;article id="life"&gt;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생애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모차르트는 </a:t>
            </a:r>
            <a:r>
              <a:rPr lang="en-US" altLang="ko-KR" sz="800" dirty="0"/>
              <a:t>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ko-KR" altLang="en-US" sz="800" dirty="0" err="1"/>
              <a:t>잘츠부르크에서</a:t>
            </a:r>
            <a:r>
              <a:rPr lang="ko-KR" altLang="en-US" sz="800" dirty="0"/>
              <a:t> 태어나서</a:t>
            </a:r>
            <a:r>
              <a:rPr lang="en-US" altLang="ko-KR" sz="800" dirty="0"/>
              <a:t>, </a:t>
            </a:r>
            <a:r>
              <a:rPr lang="ko-KR" altLang="en-US" sz="800" dirty="0"/>
              <a:t>궁정 음악가였던 아버지 </a:t>
            </a:r>
          </a:p>
          <a:p>
            <a:pPr defTabSz="180000"/>
            <a:r>
              <a:rPr lang="ko-KR" altLang="en-US" sz="800" dirty="0"/>
              <a:t>			에게 피아노와 바이올린을 배웠고</a:t>
            </a:r>
            <a:r>
              <a:rPr lang="en-US" altLang="ko-KR" sz="800" dirty="0"/>
              <a:t>, </a:t>
            </a:r>
            <a:r>
              <a:rPr lang="ko-KR" altLang="en-US" sz="800" dirty="0" err="1"/>
              <a:t>다섯살</a:t>
            </a:r>
            <a:r>
              <a:rPr lang="ko-KR" altLang="en-US" sz="800" dirty="0"/>
              <a:t> 때 이미 작곡을 하기 시작했으며</a:t>
            </a:r>
            <a:r>
              <a:rPr lang="en-US" altLang="ko-KR" sz="800" dirty="0"/>
              <a:t>, 1764</a:t>
            </a:r>
            <a:r>
              <a:rPr lang="ko-KR" altLang="en-US" sz="800" dirty="0"/>
              <a:t>년에서 </a:t>
            </a:r>
            <a:r>
              <a:rPr lang="en-US" altLang="ko-KR" sz="800" dirty="0"/>
              <a:t>1765</a:t>
            </a:r>
            <a:r>
              <a:rPr lang="ko-KR" altLang="en-US" sz="800" dirty="0"/>
              <a:t>년 사이에 바흐로부터 처음으로 교향곡을 작곡하는 법을 배웠는데 </a:t>
            </a:r>
            <a:endParaRPr lang="en-US" altLang="ko-KR" sz="800" dirty="0"/>
          </a:p>
          <a:p>
            <a:pPr defTabSz="180000"/>
            <a:r>
              <a:rPr lang="en-US" altLang="ko-KR" sz="800" dirty="0"/>
              <a:t>			</a:t>
            </a:r>
            <a:r>
              <a:rPr lang="ko-KR" altLang="en-US" sz="800" dirty="0"/>
              <a:t>이것이 모차르트가 수많은 교향곡을 남기는 계기가 되었다</a:t>
            </a:r>
            <a:r>
              <a:rPr lang="en-US" altLang="ko-KR" sz="800" dirty="0"/>
              <a:t>. </a:t>
            </a:r>
            <a:r>
              <a:rPr lang="ko-KR" altLang="en-US" sz="800" dirty="0"/>
              <a:t>모차르트는 빈에서 </a:t>
            </a:r>
            <a:r>
              <a:rPr lang="en-US" altLang="ko-KR" sz="800" dirty="0"/>
              <a:t>1784</a:t>
            </a:r>
            <a:r>
              <a:rPr lang="ko-KR" altLang="en-US" sz="800" dirty="0"/>
              <a:t>년에 </a:t>
            </a:r>
            <a:r>
              <a:rPr lang="en-US" altLang="ko-KR" sz="800" dirty="0"/>
              <a:t>14</a:t>
            </a:r>
            <a:r>
              <a:rPr lang="ko-KR" altLang="en-US" sz="800" dirty="0"/>
              <a:t>세인 베토벤을 만나 베토벤을 교육시키는데 전념하기도 했다</a:t>
            </a:r>
            <a:r>
              <a:rPr lang="en-US" altLang="ko-KR" sz="800" dirty="0"/>
              <a:t>.</a:t>
            </a:r>
          </a:p>
          <a:p>
            <a:pPr defTabSz="180000"/>
            <a:r>
              <a:rPr lang="en-US" altLang="ko-KR" sz="800" dirty="0"/>
              <a:t>			&lt;/p&gt;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&lt;/article&gt;</a:t>
            </a:r>
          </a:p>
          <a:p>
            <a:pPr defTabSz="180000"/>
            <a:r>
              <a:rPr lang="en-US" altLang="ko-KR" sz="800" b="1" dirty="0"/>
              <a:t>		&lt;article id="death"&gt;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죽음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모차르트는 </a:t>
            </a:r>
            <a:r>
              <a:rPr lang="en-US" altLang="ko-KR" sz="800" dirty="0"/>
              <a:t>1791</a:t>
            </a:r>
            <a:r>
              <a:rPr lang="ko-KR" altLang="en-US" sz="800" dirty="0"/>
              <a:t>년 </a:t>
            </a:r>
            <a:r>
              <a:rPr lang="en-US" altLang="ko-KR" sz="800" dirty="0"/>
              <a:t>12</a:t>
            </a:r>
            <a:r>
              <a:rPr lang="ko-KR" altLang="en-US" sz="800" dirty="0"/>
              <a:t>월 </a:t>
            </a:r>
            <a:r>
              <a:rPr lang="en-US" altLang="ko-KR" sz="800" dirty="0"/>
              <a:t>5</a:t>
            </a:r>
            <a:r>
              <a:rPr lang="ko-KR" altLang="en-US" sz="800" dirty="0"/>
              <a:t>일 오전 </a:t>
            </a:r>
            <a:r>
              <a:rPr lang="en-US" altLang="ko-KR" sz="800" dirty="0"/>
              <a:t>0</a:t>
            </a:r>
            <a:r>
              <a:rPr lang="ko-KR" altLang="en-US" sz="800" dirty="0"/>
              <a:t>시 </a:t>
            </a:r>
            <a:r>
              <a:rPr lang="en-US" altLang="ko-KR" sz="800" dirty="0"/>
              <a:t>55</a:t>
            </a:r>
            <a:r>
              <a:rPr lang="ko-KR" altLang="en-US" sz="800" dirty="0"/>
              <a:t>분경에 갑자기 병으로 죽었으며 모차르트가 완성하지 못한 작품 </a:t>
            </a:r>
            <a:endParaRPr lang="en-US" altLang="ko-KR" sz="800" dirty="0"/>
          </a:p>
          <a:p>
            <a:pPr defTabSz="180000"/>
            <a:r>
              <a:rPr lang="en-US" altLang="ko-KR" sz="800" dirty="0"/>
              <a:t>				</a:t>
            </a:r>
            <a:r>
              <a:rPr lang="ko-KR" altLang="en-US" sz="800" dirty="0" err="1"/>
              <a:t>레퀴엠은</a:t>
            </a:r>
            <a:r>
              <a:rPr lang="ko-KR" altLang="en-US" sz="800" dirty="0"/>
              <a:t> </a:t>
            </a:r>
            <a:r>
              <a:rPr lang="ko-KR" altLang="en-US" sz="800" dirty="0" err="1"/>
              <a:t>프란츠</a:t>
            </a:r>
            <a:r>
              <a:rPr lang="ko-KR" altLang="en-US" sz="800" dirty="0"/>
              <a:t> </a:t>
            </a:r>
            <a:r>
              <a:rPr lang="ko-KR" altLang="en-US" sz="800" dirty="0" err="1"/>
              <a:t>크사버</a:t>
            </a:r>
            <a:r>
              <a:rPr lang="ko-KR" altLang="en-US" sz="800" dirty="0"/>
              <a:t> </a:t>
            </a:r>
            <a:r>
              <a:rPr lang="ko-KR" altLang="en-US" sz="800" dirty="0" err="1"/>
              <a:t>쥐스마이어</a:t>
            </a:r>
            <a:r>
              <a:rPr lang="en-US" altLang="ko-KR" sz="800" dirty="0"/>
              <a:t>(Franz </a:t>
            </a:r>
            <a:r>
              <a:rPr lang="en-US" altLang="ko-KR" sz="800" dirty="0" err="1"/>
              <a:t>Xaver</a:t>
            </a:r>
            <a:r>
              <a:rPr lang="en-US" altLang="ko-KR" sz="800" dirty="0"/>
              <a:t> </a:t>
            </a:r>
            <a:r>
              <a:rPr lang="en-US" altLang="ko-KR" sz="800" dirty="0" err="1"/>
              <a:t>Süssmayr</a:t>
            </a:r>
            <a:r>
              <a:rPr lang="en-US" altLang="ko-KR" sz="800" dirty="0"/>
              <a:t>)</a:t>
            </a:r>
            <a:r>
              <a:rPr lang="ko-KR" altLang="en-US" sz="800" dirty="0"/>
              <a:t>가 완성시켰다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	&lt;/article&gt;</a:t>
            </a:r>
          </a:p>
          <a:p>
            <a:pPr defTabSz="180000"/>
            <a:r>
              <a:rPr lang="en-US" altLang="ko-KR" sz="800" b="1" dirty="0"/>
              <a:t>		&lt;article id="music"&gt;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음악</a:t>
            </a:r>
            <a:r>
              <a:rPr lang="en-US" altLang="ko-KR" sz="800" b="1" dirty="0">
                <a:solidFill>
                  <a:srgbClr val="0070C0"/>
                </a:solidFill>
              </a:rPr>
              <a:t>&lt;/h2&gt;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오페라</a:t>
            </a:r>
            <a:r>
              <a:rPr lang="en-US" altLang="ko-KR" sz="800" dirty="0"/>
              <a:t>, </a:t>
            </a:r>
            <a:r>
              <a:rPr lang="ko-KR" altLang="en-US" sz="800" dirty="0"/>
              <a:t>교향곡</a:t>
            </a:r>
            <a:r>
              <a:rPr lang="en-US" altLang="ko-KR" sz="800" dirty="0"/>
              <a:t>, </a:t>
            </a:r>
            <a:r>
              <a:rPr lang="ko-KR" altLang="en-US" sz="800" dirty="0"/>
              <a:t>행진곡</a:t>
            </a:r>
            <a:r>
              <a:rPr lang="en-US" altLang="ko-KR" sz="800" dirty="0"/>
              <a:t>, </a:t>
            </a:r>
            <a:r>
              <a:rPr lang="ko-KR" altLang="en-US" sz="800" dirty="0"/>
              <a:t>관현악용 무곡</a:t>
            </a:r>
            <a:r>
              <a:rPr lang="en-US" altLang="ko-KR" sz="800" dirty="0"/>
              <a:t>, </a:t>
            </a:r>
            <a:r>
              <a:rPr lang="ko-KR" altLang="en-US" sz="800" dirty="0"/>
              <a:t>피아노 협주곡</a:t>
            </a:r>
            <a:r>
              <a:rPr lang="en-US" altLang="ko-KR" sz="800" dirty="0"/>
              <a:t>, </a:t>
            </a:r>
            <a:r>
              <a:rPr lang="ko-KR" altLang="en-US" sz="800" dirty="0"/>
              <a:t>바이올린 협주곡</a:t>
            </a:r>
            <a:r>
              <a:rPr lang="en-US" altLang="ko-KR" sz="800" dirty="0"/>
              <a:t>, </a:t>
            </a:r>
            <a:r>
              <a:rPr lang="ko-KR" altLang="en-US" sz="800" dirty="0"/>
              <a:t>교회용 성악곡</a:t>
            </a:r>
            <a:r>
              <a:rPr lang="en-US" altLang="ko-KR" sz="800" dirty="0"/>
              <a:t>, </a:t>
            </a:r>
            <a:r>
              <a:rPr lang="ko-KR" altLang="en-US" sz="800" dirty="0"/>
              <a:t>칸타타</a:t>
            </a:r>
            <a:r>
              <a:rPr lang="en-US" altLang="ko-KR" sz="800" dirty="0"/>
              <a:t>, </a:t>
            </a:r>
            <a:r>
              <a:rPr lang="ko-KR" altLang="en-US" sz="800" dirty="0"/>
              <a:t>미사곡 등 다양한 장르를 아우르며 </a:t>
            </a:r>
            <a:endParaRPr lang="en-US" altLang="ko-KR" sz="800" dirty="0"/>
          </a:p>
          <a:p>
            <a:pPr defTabSz="180000"/>
            <a:r>
              <a:rPr lang="en-US" altLang="ko-KR" sz="800" dirty="0"/>
              <a:t>			600 </a:t>
            </a:r>
            <a:r>
              <a:rPr lang="ko-KR" altLang="en-US" sz="800" dirty="0" err="1"/>
              <a:t>여곡을</a:t>
            </a:r>
            <a:r>
              <a:rPr lang="ko-KR" altLang="en-US" sz="800" dirty="0"/>
              <a:t> 작곡하여 후대에 남겼다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&lt;/article&gt;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&lt;/section&gt;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&lt;aside id="legend"&gt;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&lt;h3&gt;</a:t>
            </a:r>
            <a:r>
              <a:rPr lang="ko-KR" altLang="en-US" sz="800" b="1" dirty="0">
                <a:solidFill>
                  <a:srgbClr val="0070C0"/>
                </a:solidFill>
              </a:rPr>
              <a:t>모차르트의 죽음에 얽힌 전설</a:t>
            </a:r>
            <a:r>
              <a:rPr lang="en-US" altLang="ko-KR" sz="800" b="1" dirty="0">
                <a:solidFill>
                  <a:srgbClr val="0070C0"/>
                </a:solidFill>
              </a:rPr>
              <a:t>&lt;/h3&gt;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&lt;p&gt;</a:t>
            </a:r>
            <a:r>
              <a:rPr lang="ko-KR" altLang="en-US" sz="800" dirty="0"/>
              <a:t>모차르트의 장례식 날 비가 오고 천둥이 쳤다고 하나 </a:t>
            </a:r>
            <a:r>
              <a:rPr lang="en-US" altLang="ko-KR" sz="800" dirty="0"/>
              <a:t>New Groove</a:t>
            </a:r>
            <a:r>
              <a:rPr lang="ko-KR" altLang="en-US" sz="800" dirty="0"/>
              <a:t>에 따르면 사실은 구름 한 점 없는 쾌청한 날이었다고 한다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&lt;/aside&gt;	</a:t>
            </a:r>
          </a:p>
          <a:p>
            <a:pPr defTabSz="180000"/>
            <a:r>
              <a:rPr lang="en-US" altLang="ko-KR" sz="800" b="1" dirty="0"/>
              <a:t>	&lt;footer&gt;</a:t>
            </a:r>
          </a:p>
          <a:p>
            <a:pPr defTabSz="180000"/>
            <a:r>
              <a:rPr lang="en-US" altLang="ko-KR" sz="800" dirty="0"/>
              <a:t>		&lt;p&gt;2017</a:t>
            </a:r>
            <a:r>
              <a:rPr lang="ko-KR" altLang="en-US" sz="800" dirty="0"/>
              <a:t>년 </a:t>
            </a:r>
            <a:r>
              <a:rPr lang="en-US" altLang="ko-KR" sz="800" dirty="0"/>
              <a:t>10</a:t>
            </a:r>
            <a:r>
              <a:rPr lang="ko-KR" altLang="en-US" sz="800" dirty="0"/>
              <a:t>월 </a:t>
            </a:r>
            <a:r>
              <a:rPr lang="en-US" altLang="ko-KR" sz="800" dirty="0"/>
              <a:t>7</a:t>
            </a:r>
            <a:r>
              <a:rPr lang="ko-KR" altLang="en-US" sz="800" dirty="0"/>
              <a:t>일 작성</a:t>
            </a:r>
            <a:r>
              <a:rPr lang="en-US" altLang="ko-KR" sz="800" dirty="0"/>
              <a:t>, </a:t>
            </a:r>
            <a:r>
              <a:rPr lang="ko-KR" altLang="en-US" sz="800" dirty="0" err="1"/>
              <a:t>위키피디어</a:t>
            </a:r>
            <a:r>
              <a:rPr lang="ko-KR" altLang="en-US" sz="800" dirty="0"/>
              <a:t> 참고</a:t>
            </a:r>
            <a:r>
              <a:rPr lang="en-US" altLang="ko-KR" sz="800" dirty="0"/>
              <a:t>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&lt;/footer&gt;</a:t>
            </a:r>
          </a:p>
          <a:p>
            <a:pPr defTabSz="180000"/>
            <a:r>
              <a:rPr lang="en-US" altLang="ko-KR" sz="800" b="1" dirty="0"/>
              <a:t>&lt;/body&gt;</a:t>
            </a:r>
          </a:p>
          <a:p>
            <a:pPr defTabSz="180000"/>
            <a:r>
              <a:rPr lang="en-US" altLang="ko-KR" sz="800" dirty="0"/>
              <a:t>&lt;/html&gt;</a:t>
            </a:r>
            <a:endParaRPr lang="ko-KR" altLang="en-US" sz="800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084168" y="217183"/>
            <a:ext cx="2520280" cy="679450"/>
          </a:xfrm>
          <a:solidFill>
            <a:srgbClr val="0070C0"/>
          </a:solidFill>
        </p:spPr>
        <p:txBody>
          <a:bodyPr>
            <a:no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HTML5 </a:t>
            </a:r>
            <a:r>
              <a:rPr lang="ko-KR" altLang="en-US" sz="1600" dirty="0">
                <a:solidFill>
                  <a:schemeClr val="bg1"/>
                </a:solidFill>
              </a:rPr>
              <a:t>문서 구조화 연습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– HTML </a:t>
            </a:r>
            <a:r>
              <a:rPr lang="ko-KR" altLang="en-US" sz="1600" dirty="0">
                <a:solidFill>
                  <a:schemeClr val="bg1"/>
                </a:solidFill>
              </a:rPr>
              <a:t>텍스트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203848" y="836712"/>
            <a:ext cx="792088" cy="175394"/>
          </a:xfrm>
          <a:prstGeom prst="wedgeRoundRectCallout">
            <a:avLst>
              <a:gd name="adj1" fmla="val -98100"/>
              <a:gd name="adj2" fmla="val 247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머리말 제목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115020" y="1943500"/>
            <a:ext cx="792088" cy="175394"/>
          </a:xfrm>
          <a:prstGeom prst="wedgeRoundRectCallout">
            <a:avLst>
              <a:gd name="adj1" fmla="val -98100"/>
              <a:gd name="adj2" fmla="val 247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목차 제목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179735" y="2961220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절 제목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184089" y="3815120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절 제목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179735" y="4405734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절 제목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133255" y="5157192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노트 제목</a:t>
            </a:r>
          </a:p>
        </p:txBody>
      </p:sp>
    </p:spTree>
    <p:extLst>
      <p:ext uri="{BB962C8B-B14F-4D97-AF65-F5344CB8AC3E}">
        <p14:creationId xmlns:p14="http://schemas.microsoft.com/office/powerpoint/2010/main" val="23237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태그들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ko-KR" altLang="en-US" dirty="0" err="1"/>
              <a:t>시맨틱</a:t>
            </a:r>
            <a:r>
              <a:rPr lang="ko-KR" altLang="en-US" dirty="0"/>
              <a:t> 블록 태그</a:t>
            </a:r>
            <a:endParaRPr lang="en-US" altLang="ko-KR" dirty="0"/>
          </a:p>
          <a:p>
            <a:pPr lvl="1"/>
            <a:r>
              <a:rPr lang="en-US" altLang="ko-KR" dirty="0"/>
              <a:t>&lt;figure&gt;</a:t>
            </a:r>
          </a:p>
          <a:p>
            <a:pPr lvl="2"/>
            <a:r>
              <a:rPr lang="ko-KR" altLang="en-US" dirty="0"/>
              <a:t>책이나 보고서 등 본문에 삽입하는 사진</a:t>
            </a:r>
            <a:r>
              <a:rPr lang="en-US" altLang="ko-KR" dirty="0"/>
              <a:t>, </a:t>
            </a:r>
            <a:r>
              <a:rPr lang="ko-KR" altLang="en-US" dirty="0"/>
              <a:t>차트</a:t>
            </a:r>
            <a:r>
              <a:rPr lang="en-US" altLang="ko-KR" dirty="0"/>
              <a:t>, </a:t>
            </a:r>
            <a:r>
              <a:rPr lang="ko-KR" altLang="en-US" dirty="0"/>
              <a:t>삽화</a:t>
            </a:r>
            <a:r>
              <a:rPr lang="en-US" altLang="ko-KR" dirty="0"/>
              <a:t>, </a:t>
            </a:r>
            <a:r>
              <a:rPr lang="ko-KR" altLang="en-US" dirty="0"/>
              <a:t>소스 코드 등을 통상적으로 ‘그림</a:t>
            </a:r>
            <a:r>
              <a:rPr lang="en-US" altLang="ko-KR" dirty="0"/>
              <a:t>’</a:t>
            </a:r>
            <a:r>
              <a:rPr lang="ko-KR" altLang="en-US" dirty="0"/>
              <a:t>으로 표현</a:t>
            </a:r>
            <a:endParaRPr lang="en-US" altLang="ko-KR" dirty="0"/>
          </a:p>
          <a:p>
            <a:pPr lvl="1"/>
            <a:r>
              <a:rPr lang="en-US" altLang="ko-KR" dirty="0"/>
              <a:t>&lt;details&gt;</a:t>
            </a:r>
            <a:r>
              <a:rPr lang="ko-KR" altLang="en-US" dirty="0"/>
              <a:t>와 </a:t>
            </a:r>
            <a:r>
              <a:rPr lang="en-US" altLang="ko-KR" dirty="0"/>
              <a:t>&lt;summary&gt;</a:t>
            </a:r>
          </a:p>
          <a:p>
            <a:pPr lvl="2"/>
            <a:r>
              <a:rPr lang="en-US" altLang="ko-KR" dirty="0"/>
              <a:t>&lt;details&gt;</a:t>
            </a:r>
            <a:r>
              <a:rPr lang="ko-KR" altLang="en-US" dirty="0"/>
              <a:t>는 상세 정보를 담는 </a:t>
            </a:r>
            <a:r>
              <a:rPr lang="ko-KR" altLang="en-US" dirty="0" err="1"/>
              <a:t>시맨틱</a:t>
            </a:r>
            <a:r>
              <a:rPr lang="ko-KR" altLang="en-US" dirty="0"/>
              <a:t> 블록 태그</a:t>
            </a:r>
            <a:endParaRPr lang="en-US" altLang="ko-KR" dirty="0"/>
          </a:p>
          <a:p>
            <a:pPr lvl="2"/>
            <a:r>
              <a:rPr lang="en-US" altLang="ko-KR" dirty="0"/>
              <a:t>&lt;summary&gt; </a:t>
            </a:r>
            <a:r>
              <a:rPr lang="ko-KR" altLang="en-US" dirty="0"/>
              <a:t>태그는 </a:t>
            </a:r>
            <a:r>
              <a:rPr lang="en-US" altLang="ko-KR" dirty="0"/>
              <a:t>&lt;details&gt;</a:t>
            </a:r>
            <a:r>
              <a:rPr lang="ko-KR" altLang="en-US" dirty="0"/>
              <a:t>로 구성되는 블록의 제목 표현</a:t>
            </a:r>
            <a:endParaRPr lang="en-US" altLang="ko-KR" dirty="0"/>
          </a:p>
          <a:p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en-US" altLang="ko-KR" dirty="0"/>
              <a:t>&lt;mark&gt;</a:t>
            </a:r>
          </a:p>
          <a:p>
            <a:pPr lvl="2"/>
            <a:r>
              <a:rPr lang="ko-KR" altLang="en-US" dirty="0"/>
              <a:t>중요한 텍스트임을 표시</a:t>
            </a:r>
          </a:p>
          <a:p>
            <a:pPr lvl="1"/>
            <a:r>
              <a:rPr lang="en-US" altLang="ko-KR" dirty="0"/>
              <a:t>&lt;time&gt;</a:t>
            </a:r>
          </a:p>
          <a:p>
            <a:pPr lvl="2"/>
            <a:r>
              <a:rPr lang="ko-KR" altLang="en-US" dirty="0"/>
              <a:t>텍스트의 내용이 시간임을 표시</a:t>
            </a:r>
          </a:p>
          <a:p>
            <a:pPr lvl="1"/>
            <a:r>
              <a:rPr lang="en-US" altLang="ko-KR" dirty="0"/>
              <a:t>&lt;meter&gt;</a:t>
            </a:r>
          </a:p>
          <a:p>
            <a:pPr lvl="2"/>
            <a:r>
              <a:rPr lang="ko-KR" altLang="en-US" dirty="0"/>
              <a:t>주어진 범위나 </a:t>
            </a:r>
            <a:r>
              <a:rPr lang="en-US" altLang="ko-KR" dirty="0"/>
              <a:t>%</a:t>
            </a:r>
            <a:r>
              <a:rPr lang="ko-KR" altLang="en-US" dirty="0"/>
              <a:t>의 데이터 량 표시</a:t>
            </a:r>
          </a:p>
          <a:p>
            <a:pPr lvl="1"/>
            <a:r>
              <a:rPr lang="en-US" altLang="ko-KR" dirty="0"/>
              <a:t>&lt;progress&gt;</a:t>
            </a:r>
          </a:p>
          <a:p>
            <a:pPr lvl="2"/>
            <a:r>
              <a:rPr lang="ko-KR" altLang="en-US" dirty="0"/>
              <a:t>작업의 진행 정도 표시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0"/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13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783715D-2646-4C82-8A8F-C3D2EE2A1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14" y="2492037"/>
            <a:ext cx="2909529" cy="356111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3-2 &lt;figure&gt; </a:t>
            </a:r>
            <a:r>
              <a:rPr lang="ko-KR" altLang="en-US" dirty="0"/>
              <a:t>태그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827584" y="1898172"/>
            <a:ext cx="4104455" cy="4154984"/>
            <a:chOff x="827584" y="1898172"/>
            <a:chExt cx="4104455" cy="4154984"/>
          </a:xfrm>
        </p:grpSpPr>
        <p:sp>
          <p:nvSpPr>
            <p:cNvPr id="4" name="직사각형 3"/>
            <p:cNvSpPr/>
            <p:nvPr/>
          </p:nvSpPr>
          <p:spPr>
            <a:xfrm>
              <a:off x="827584" y="1898172"/>
              <a:ext cx="4104455" cy="41549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&lt;!DOCTYPE html&gt;</a:t>
              </a:r>
            </a:p>
            <a:p>
              <a:pPr defTabSz="180000"/>
              <a:r>
                <a:rPr lang="en-US" altLang="ko-KR" sz="1200" dirty="0"/>
                <a:t>&lt;html&gt;</a:t>
              </a:r>
            </a:p>
            <a:p>
              <a:pPr defTabSz="180000"/>
              <a:r>
                <a:rPr lang="en-US" altLang="ko-KR" sz="1200" dirty="0"/>
                <a:t>&lt;head&gt;</a:t>
              </a:r>
            </a:p>
            <a:p>
              <a:pPr defTabSz="180000"/>
              <a:r>
                <a:rPr lang="en-US" altLang="ko-KR" sz="1200" dirty="0"/>
                <a:t>&lt;meta charset="</a:t>
              </a:r>
              <a:r>
                <a:rPr lang="en-US" altLang="ko-KR" sz="1200" dirty="0" err="1"/>
                <a:t>utf</a:t>
              </a:r>
              <a:r>
                <a:rPr lang="en-US" altLang="ko-KR" sz="1200" dirty="0"/>
                <a:t>-8"&gt;</a:t>
              </a:r>
            </a:p>
            <a:p>
              <a:pPr defTabSz="180000"/>
              <a:r>
                <a:rPr lang="en-US" altLang="ko-KR" sz="1200" dirty="0"/>
                <a:t>&lt;title&gt;figure </a:t>
              </a:r>
              <a:r>
                <a:rPr lang="ko-KR" altLang="en-US" sz="1200" dirty="0"/>
                <a:t>태그 활용</a:t>
              </a:r>
              <a:r>
                <a:rPr lang="en-US" altLang="ko-KR" sz="1200" dirty="0"/>
                <a:t>&lt;/title&gt;</a:t>
              </a:r>
            </a:p>
            <a:p>
              <a:pPr defTabSz="180000"/>
              <a:r>
                <a:rPr lang="en-US" altLang="ko-KR" sz="1200" dirty="0"/>
                <a:t>&lt;/head&gt;</a:t>
              </a:r>
            </a:p>
            <a:p>
              <a:pPr defTabSz="180000"/>
              <a:r>
                <a:rPr lang="en-US" altLang="ko-KR" sz="1200" dirty="0"/>
                <a:t>&lt;body&gt;</a:t>
              </a:r>
            </a:p>
            <a:p>
              <a:pPr defTabSz="180000"/>
              <a:r>
                <a:rPr lang="en-US" altLang="ko-KR" sz="1200" dirty="0"/>
                <a:t>&lt;h3&gt;figure </a:t>
              </a:r>
              <a:r>
                <a:rPr lang="ko-KR" altLang="en-US" sz="1200" dirty="0"/>
                <a:t>태그 활용</a:t>
              </a:r>
              <a:r>
                <a:rPr lang="en-US" altLang="ko-KR" sz="1200" dirty="0"/>
                <a:t>&lt;/h3&gt;</a:t>
              </a:r>
            </a:p>
            <a:p>
              <a:pPr defTabSz="180000"/>
              <a:r>
                <a:rPr lang="en-US" altLang="ko-KR" sz="1200" dirty="0"/>
                <a:t>&lt;</a:t>
              </a:r>
              <a:r>
                <a:rPr lang="en-US" altLang="ko-KR" sz="1200" dirty="0" err="1"/>
                <a:t>hr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b="1" dirty="0"/>
                <a:t>&lt;figure id="1-1"&gt;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/>
                <a:t>&lt;</a:t>
              </a:r>
              <a:r>
                <a:rPr lang="en-US" altLang="ko-KR" sz="1200" b="1" dirty="0" err="1"/>
                <a:t>figcaption</a:t>
              </a:r>
              <a:r>
                <a:rPr lang="en-US" altLang="ko-KR" sz="1200" b="1" dirty="0"/>
                <a:t>&gt;</a:t>
              </a:r>
              <a:r>
                <a:rPr lang="en-US" altLang="ko-KR" sz="1200" dirty="0"/>
                <a:t>alert() </a:t>
              </a:r>
              <a:r>
                <a:rPr lang="ko-KR" altLang="en-US" sz="1200" dirty="0"/>
                <a:t>함수 활용</a:t>
              </a:r>
              <a:r>
                <a:rPr lang="en-US" altLang="ko-KR" sz="1200" b="1" dirty="0"/>
                <a:t>&lt;/</a:t>
              </a:r>
              <a:r>
                <a:rPr lang="en-US" altLang="ko-KR" sz="1200" b="1" dirty="0" err="1"/>
                <a:t>figcaption</a:t>
              </a:r>
              <a:r>
                <a:rPr lang="en-US" altLang="ko-KR" sz="1200" b="1" dirty="0"/>
                <a:t>&gt;</a:t>
              </a:r>
            </a:p>
            <a:p>
              <a:pPr defTabSz="180000"/>
              <a:r>
                <a:rPr lang="en-US" altLang="ko-KR" sz="1200" dirty="0"/>
                <a:t>	&lt;pre&gt;</a:t>
              </a:r>
            </a:p>
            <a:p>
              <a:pPr defTabSz="180000"/>
              <a:r>
                <a:rPr lang="en-US" altLang="ko-KR" sz="1200" dirty="0"/>
                <a:t>	&lt;code&gt;function f() { alert("</a:t>
              </a:r>
              <a:r>
                <a:rPr lang="ko-KR" altLang="en-US" sz="1200" dirty="0"/>
                <a:t>경고합니다</a:t>
              </a:r>
              <a:r>
                <a:rPr lang="en-US" altLang="ko-KR" sz="1200" dirty="0"/>
                <a:t>"); }&lt;/code&gt;</a:t>
              </a:r>
            </a:p>
            <a:p>
              <a:pPr defTabSz="180000"/>
              <a:r>
                <a:rPr lang="en-US" altLang="ko-KR" sz="1200" dirty="0"/>
                <a:t>	&lt;/pre&gt;</a:t>
              </a:r>
            </a:p>
            <a:p>
              <a:pPr defTabSz="180000"/>
              <a:r>
                <a:rPr lang="en-US" altLang="ko-KR" sz="1200" dirty="0"/>
                <a:t>	&lt;</a:t>
              </a:r>
              <a:r>
                <a:rPr lang="en-US" altLang="ko-KR" sz="1200" dirty="0" err="1"/>
                <a:t>hr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dirty="0"/>
                <a:t>	&lt;small&gt;</a:t>
              </a:r>
              <a:r>
                <a:rPr lang="ko-KR" altLang="en-US" sz="1200" dirty="0"/>
                <a:t>실행결과</a:t>
              </a:r>
              <a:r>
                <a:rPr lang="en-US" altLang="ko-KR" sz="1200" dirty="0"/>
                <a:t>&lt;small&gt;</a:t>
              </a:r>
            </a:p>
            <a:p>
              <a:pPr defTabSz="180000"/>
              <a:r>
                <a:rPr lang="en-US" altLang="ko-KR" sz="1200" dirty="0"/>
                <a:t>	&lt;pre&gt;</a:t>
              </a:r>
            </a:p>
            <a:p>
              <a:pPr defTabSz="180000"/>
              <a:r>
                <a:rPr lang="en-US" altLang="ko-KR" sz="1200" dirty="0"/>
                <a:t>		&lt;</a:t>
              </a:r>
              <a:r>
                <a:rPr lang="en-US" altLang="ko-KR" sz="1200" dirty="0" err="1"/>
                <a:t>img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src</a:t>
              </a:r>
              <a:r>
                <a:rPr lang="en-US" altLang="ko-KR" sz="1200" dirty="0"/>
                <a:t>="media/alert.png" alt="</a:t>
              </a:r>
              <a:r>
                <a:rPr lang="ko-KR" altLang="en-US" sz="1200" dirty="0"/>
                <a:t>실행결과</a:t>
              </a:r>
              <a:r>
                <a:rPr lang="en-US" altLang="ko-KR" sz="1200" dirty="0"/>
                <a:t>"&gt;</a:t>
              </a:r>
            </a:p>
            <a:p>
              <a:pPr defTabSz="180000"/>
              <a:r>
                <a:rPr lang="en-US" altLang="ko-KR" sz="1200" dirty="0"/>
                <a:t>	&lt;/pre&gt;</a:t>
              </a:r>
            </a:p>
            <a:p>
              <a:pPr defTabSz="180000"/>
              <a:r>
                <a:rPr lang="en-US" altLang="ko-KR" sz="1200" b="1" dirty="0"/>
                <a:t>&lt;/figure&gt;</a:t>
              </a:r>
            </a:p>
            <a:p>
              <a:pPr defTabSz="180000"/>
              <a:r>
                <a:rPr lang="en-US" altLang="ko-KR" sz="1200" dirty="0"/>
                <a:t>&lt;/body&gt;</a:t>
              </a:r>
            </a:p>
            <a:p>
              <a:pPr defTabSz="180000"/>
              <a:r>
                <a:rPr lang="en-US" altLang="ko-KR" sz="1200" dirty="0"/>
                <a:t>&lt;/html&gt;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35018" y="3798539"/>
              <a:ext cx="3880997" cy="16223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&lt;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figcaption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&gt;</a:t>
              </a:r>
              <a:r>
                <a:rPr lang="en-US" altLang="ko-KR" sz="1200" dirty="0">
                  <a:solidFill>
                    <a:schemeClr val="tx1"/>
                  </a:solidFill>
                </a:rPr>
                <a:t>alert() </a:t>
              </a:r>
              <a:r>
                <a:rPr lang="ko-KR" altLang="en-US" sz="1200" dirty="0">
                  <a:solidFill>
                    <a:schemeClr val="tx1"/>
                  </a:solidFill>
                </a:rPr>
                <a:t>함수 활용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&lt;/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figcaption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&lt;pre&gt;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&lt;code&gt;function f() { alert("</a:t>
              </a:r>
              <a:r>
                <a:rPr lang="ko-KR" altLang="en-US" sz="1200" dirty="0">
                  <a:solidFill>
                    <a:schemeClr val="tx1"/>
                  </a:solidFill>
                </a:rPr>
                <a:t>경고합니다</a:t>
              </a:r>
              <a:r>
                <a:rPr lang="en-US" altLang="ko-KR" sz="1200" dirty="0">
                  <a:solidFill>
                    <a:schemeClr val="tx1"/>
                  </a:solidFill>
                </a:rPr>
                <a:t>"); }&lt;/code&gt;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&lt;/pre&gt;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&lt;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hr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&lt;small&gt;</a:t>
              </a:r>
              <a:r>
                <a:rPr lang="ko-KR" altLang="en-US" sz="1200" dirty="0">
                  <a:solidFill>
                    <a:schemeClr val="tx1"/>
                  </a:solidFill>
                </a:rPr>
                <a:t>실행결과</a:t>
              </a:r>
              <a:r>
                <a:rPr lang="en-US" altLang="ko-KR" sz="1200">
                  <a:solidFill>
                    <a:schemeClr val="tx1"/>
                  </a:solidFill>
                </a:rPr>
                <a:t>&lt;/small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&lt;pre&gt;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	&lt;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img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src</a:t>
              </a:r>
              <a:r>
                <a:rPr lang="en-US" altLang="ko-KR" sz="1200" dirty="0">
                  <a:solidFill>
                    <a:schemeClr val="tx1"/>
                  </a:solidFill>
                </a:rPr>
                <a:t>="media/alert.png" alt="</a:t>
              </a:r>
              <a:r>
                <a:rPr lang="ko-KR" altLang="en-US" sz="1200" dirty="0">
                  <a:solidFill>
                    <a:schemeClr val="tx1"/>
                  </a:solidFill>
                </a:rPr>
                <a:t>실행결과</a:t>
              </a:r>
              <a:r>
                <a:rPr lang="en-US" altLang="ko-KR" sz="1200" dirty="0">
                  <a:solidFill>
                    <a:schemeClr val="tx1"/>
                  </a:solidFill>
                </a:rPr>
                <a:t>"&gt;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&lt;/pre&gt;</a:t>
              </a: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5608770" y="3501008"/>
            <a:ext cx="2779654" cy="2088232"/>
          </a:xfrm>
          <a:prstGeom prst="roundRect">
            <a:avLst>
              <a:gd name="adj" fmla="val 6492"/>
            </a:avLst>
          </a:prstGeom>
          <a:noFill/>
          <a:ln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9600" y="1362744"/>
            <a:ext cx="7922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alert()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함수에 대한 설명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’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실행 결과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’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를 하나의 그림으로 블록화하기 위해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&lt;figure&gt;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를 사용한 예를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flipV="1">
            <a:off x="4211844" y="3717032"/>
            <a:ext cx="1656300" cy="177074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flipV="1">
            <a:off x="4427982" y="5058892"/>
            <a:ext cx="2304257" cy="45719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881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39A03C8-2152-4EC7-89FF-A78B9B577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379" y="1714512"/>
            <a:ext cx="3058812" cy="221354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3–3 &lt;details&gt;</a:t>
            </a:r>
            <a:r>
              <a:rPr lang="ko-KR" altLang="en-US" dirty="0"/>
              <a:t>와 </a:t>
            </a:r>
            <a:r>
              <a:rPr lang="en-US" altLang="ko-KR" dirty="0"/>
              <a:t>&lt;summary&gt;</a:t>
            </a:r>
            <a:r>
              <a:rPr lang="ko-KR" altLang="en-US" dirty="0"/>
              <a:t>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5508104" y="3154834"/>
            <a:ext cx="288032" cy="30581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/>
          <p:cNvSpPr/>
          <p:nvPr/>
        </p:nvSpPr>
        <p:spPr>
          <a:xfrm>
            <a:off x="5404731" y="5301208"/>
            <a:ext cx="288032" cy="504056"/>
          </a:xfrm>
          <a:prstGeom prst="leftBrace">
            <a:avLst>
              <a:gd name="adj1" fmla="val 3655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79714" y="2132856"/>
            <a:ext cx="4625017" cy="3785652"/>
            <a:chOff x="779714" y="2132856"/>
            <a:chExt cx="4625017" cy="3785652"/>
          </a:xfrm>
        </p:grpSpPr>
        <p:sp>
          <p:nvSpPr>
            <p:cNvPr id="4" name="직사각형 3"/>
            <p:cNvSpPr/>
            <p:nvPr/>
          </p:nvSpPr>
          <p:spPr>
            <a:xfrm>
              <a:off x="779714" y="2132856"/>
              <a:ext cx="4572000" cy="378565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>
              <a:spAutoFit/>
            </a:bodyPr>
            <a:lstStyle/>
            <a:p>
              <a:pPr defTabSz="180000"/>
              <a:r>
                <a:rPr lang="en-US" altLang="ko-KR" sz="1200" dirty="0"/>
                <a:t>&lt;!DOCTYPE html&gt;</a:t>
              </a:r>
            </a:p>
            <a:p>
              <a:pPr defTabSz="180000"/>
              <a:r>
                <a:rPr lang="en-US" altLang="ko-KR" sz="1200" dirty="0"/>
                <a:t>&lt;html&gt;</a:t>
              </a:r>
            </a:p>
            <a:p>
              <a:pPr defTabSz="180000"/>
              <a:r>
                <a:rPr lang="en-US" altLang="ko-KR" sz="1200" dirty="0"/>
                <a:t>&lt;head&gt;</a:t>
              </a:r>
            </a:p>
            <a:p>
              <a:pPr defTabSz="180000"/>
              <a:r>
                <a:rPr lang="en-US" altLang="ko-KR" sz="1200" dirty="0"/>
                <a:t>&lt;meta charset="</a:t>
              </a:r>
              <a:r>
                <a:rPr lang="en-US" altLang="ko-KR" sz="1200" dirty="0" err="1"/>
                <a:t>utf</a:t>
              </a:r>
              <a:r>
                <a:rPr lang="en-US" altLang="ko-KR" sz="1200" dirty="0"/>
                <a:t>-8"&gt;</a:t>
              </a:r>
            </a:p>
            <a:p>
              <a:pPr defTabSz="180000"/>
              <a:r>
                <a:rPr lang="en-US" altLang="ko-KR" sz="1200" dirty="0"/>
                <a:t>&lt;title&gt;details</a:t>
              </a:r>
              <a:r>
                <a:rPr lang="ko-KR" altLang="en-US" sz="1200" dirty="0"/>
                <a:t>와 </a:t>
              </a:r>
              <a:r>
                <a:rPr lang="en-US" altLang="ko-KR" sz="1200" dirty="0"/>
                <a:t>summary </a:t>
              </a:r>
              <a:r>
                <a:rPr lang="ko-KR" altLang="en-US" sz="1200" dirty="0"/>
                <a:t>태그</a:t>
              </a:r>
              <a:r>
                <a:rPr lang="en-US" altLang="ko-KR" sz="1200" dirty="0"/>
                <a:t>&lt;/title&gt;</a:t>
              </a:r>
            </a:p>
            <a:p>
              <a:pPr defTabSz="180000"/>
              <a:r>
                <a:rPr lang="en-US" altLang="ko-KR" sz="1200" dirty="0"/>
                <a:t>&lt;/head&gt;</a:t>
              </a:r>
            </a:p>
            <a:p>
              <a:pPr defTabSz="180000"/>
              <a:r>
                <a:rPr lang="en-US" altLang="ko-KR" sz="1200" dirty="0"/>
                <a:t>&lt;body&gt;</a:t>
              </a:r>
            </a:p>
            <a:p>
              <a:pPr defTabSz="180000"/>
              <a:r>
                <a:rPr lang="en-US" altLang="ko-KR" sz="1200" dirty="0"/>
                <a:t>&lt;h3&gt;details</a:t>
              </a:r>
              <a:r>
                <a:rPr lang="ko-KR" altLang="en-US" sz="1200" dirty="0"/>
                <a:t>와 </a:t>
              </a:r>
              <a:r>
                <a:rPr lang="en-US" altLang="ko-KR" sz="1200" dirty="0"/>
                <a:t>summary </a:t>
              </a:r>
              <a:r>
                <a:rPr lang="ko-KR" altLang="en-US" sz="1200" dirty="0"/>
                <a:t>태그</a:t>
              </a:r>
              <a:r>
                <a:rPr lang="en-US" altLang="ko-KR" sz="1200" dirty="0"/>
                <a:t>&lt;/h3&gt;</a:t>
              </a:r>
            </a:p>
            <a:p>
              <a:pPr defTabSz="180000"/>
              <a:r>
                <a:rPr lang="en-US" altLang="ko-KR" sz="1200" dirty="0"/>
                <a:t>Q &amp;amp; A </a:t>
              </a:r>
              <a:r>
                <a:rPr lang="ko-KR" altLang="en-US" sz="1200" dirty="0"/>
                <a:t>리스트</a:t>
              </a:r>
            </a:p>
            <a:p>
              <a:pPr defTabSz="180000"/>
              <a:r>
                <a:rPr lang="en-US" altLang="ko-KR" sz="1200" dirty="0"/>
                <a:t>&lt;</a:t>
              </a:r>
              <a:r>
                <a:rPr lang="en-US" altLang="ko-KR" sz="1200" dirty="0" err="1"/>
                <a:t>hr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b="1" dirty="0"/>
                <a:t>&lt;details&gt;</a:t>
              </a:r>
            </a:p>
            <a:p>
              <a:pPr defTabSz="180000"/>
              <a:r>
                <a:rPr lang="en-US" altLang="ko-KR" sz="1200" dirty="0"/>
                <a:t>   </a:t>
              </a:r>
              <a:r>
                <a:rPr lang="en-US" altLang="ko-KR" sz="1200" b="1" dirty="0"/>
                <a:t>&lt;summary&gt;Question 1&lt;/summary&gt;</a:t>
              </a:r>
            </a:p>
            <a:p>
              <a:pPr defTabSz="180000"/>
              <a:r>
                <a:rPr lang="ko-KR" altLang="en-US" sz="1200" dirty="0"/>
                <a:t>   </a:t>
              </a:r>
              <a:r>
                <a:rPr lang="en-US" altLang="ko-KR" sz="1200" dirty="0"/>
                <a:t>&lt;p&gt;</a:t>
              </a:r>
              <a:r>
                <a:rPr lang="ko-KR" altLang="en-US" sz="1200" dirty="0"/>
                <a:t>웹 개발자가 알아야 하는 언어 </a:t>
              </a:r>
              <a:r>
                <a:rPr lang="en-US" altLang="ko-KR" sz="1200" dirty="0"/>
                <a:t>3 </a:t>
              </a:r>
              <a:r>
                <a:rPr lang="ko-KR" altLang="en-US" sz="1200" dirty="0"/>
                <a:t>가지</a:t>
              </a:r>
              <a:r>
                <a:rPr lang="en-US" altLang="ko-KR" sz="1200" dirty="0"/>
                <a:t>?&lt;/p&gt;</a:t>
              </a:r>
            </a:p>
            <a:p>
              <a:pPr defTabSz="180000"/>
              <a:r>
                <a:rPr lang="en-US" altLang="ko-KR" sz="1200" b="1" dirty="0"/>
                <a:t>&lt;/details&gt;</a:t>
              </a:r>
            </a:p>
            <a:p>
              <a:pPr defTabSz="180000"/>
              <a:r>
                <a:rPr lang="en-US" altLang="ko-KR" sz="1200" b="1" dirty="0"/>
                <a:t>&lt;details&gt;</a:t>
              </a:r>
            </a:p>
            <a:p>
              <a:pPr defTabSz="180000"/>
              <a:r>
                <a:rPr lang="en-US" altLang="ko-KR" sz="1200" dirty="0"/>
                <a:t>   &lt;summary&gt;Answer 1&lt;/summary&gt;</a:t>
              </a:r>
            </a:p>
            <a:p>
              <a:pPr defTabSz="180000"/>
              <a:r>
                <a:rPr lang="en-US" altLang="ko-KR" sz="1200" dirty="0"/>
                <a:t>   &lt;p&gt;HTML5, CSS, </a:t>
              </a:r>
              <a:r>
                <a:rPr lang="en-US" altLang="ko-KR" sz="1200" dirty="0" err="1"/>
                <a:t>Javascript</a:t>
              </a:r>
              <a:r>
                <a:rPr lang="en-US" altLang="ko-KR" sz="1200" dirty="0"/>
                <a:t>&lt;/p&gt;</a:t>
              </a:r>
            </a:p>
            <a:p>
              <a:pPr defTabSz="180000"/>
              <a:r>
                <a:rPr lang="en-US" altLang="ko-KR" sz="1200" b="1" dirty="0"/>
                <a:t>&lt;/details&gt;</a:t>
              </a:r>
            </a:p>
            <a:p>
              <a:pPr defTabSz="180000"/>
              <a:r>
                <a:rPr lang="en-US" altLang="ko-KR" sz="1200" dirty="0"/>
                <a:t>&lt;/body&gt;</a:t>
              </a:r>
            </a:p>
            <a:p>
              <a:pPr defTabSz="180000"/>
              <a:r>
                <a:rPr lang="en-US" altLang="ko-KR" sz="1200" dirty="0"/>
                <a:t>&lt;/html&gt;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97412" y="4014523"/>
              <a:ext cx="3865388" cy="7320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defTabSz="180000"/>
              <a:r>
                <a:rPr lang="en-US" altLang="ko-KR" sz="1200" b="1" dirty="0">
                  <a:solidFill>
                    <a:schemeClr val="tx1"/>
                  </a:solidFill>
                </a:rPr>
                <a:t>&lt;details&gt;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  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&lt;summary&gt;Question 1&lt;/summary&gt;</a:t>
              </a:r>
            </a:p>
            <a:p>
              <a:pPr defTabSz="180000"/>
              <a:r>
                <a:rPr lang="ko-KR" altLang="en-US" sz="1200" dirty="0">
                  <a:solidFill>
                    <a:schemeClr val="tx1"/>
                  </a:solidFill>
                </a:rPr>
                <a:t>   </a:t>
              </a:r>
              <a:r>
                <a:rPr lang="en-US" altLang="ko-KR" sz="1200" dirty="0">
                  <a:solidFill>
                    <a:schemeClr val="tx1"/>
                  </a:solidFill>
                </a:rPr>
                <a:t>&lt;p&gt;</a:t>
              </a:r>
              <a:r>
                <a:rPr lang="ko-KR" altLang="en-US" sz="1200" dirty="0">
                  <a:solidFill>
                    <a:schemeClr val="tx1"/>
                  </a:solidFill>
                </a:rPr>
                <a:t>웹 개발자가 알아야 하는 언어 </a:t>
              </a:r>
              <a:r>
                <a:rPr lang="en-US" altLang="ko-KR" sz="1200" dirty="0">
                  <a:solidFill>
                    <a:schemeClr val="tx1"/>
                  </a:solidFill>
                </a:rPr>
                <a:t>3 </a:t>
              </a:r>
              <a:r>
                <a:rPr lang="ko-KR" altLang="en-US" sz="1200" dirty="0">
                  <a:solidFill>
                    <a:schemeClr val="tx1"/>
                  </a:solidFill>
                </a:rPr>
                <a:t>가지</a:t>
              </a:r>
              <a:r>
                <a:rPr lang="en-US" altLang="ko-KR" sz="1200" dirty="0">
                  <a:solidFill>
                    <a:schemeClr val="tx1"/>
                  </a:solidFill>
                </a:rPr>
                <a:t>?&lt;/p&gt;</a:t>
              </a:r>
            </a:p>
            <a:p>
              <a:pPr defTabSz="180000"/>
              <a:r>
                <a:rPr lang="en-US" altLang="ko-KR" sz="1200" b="1" dirty="0">
                  <a:solidFill>
                    <a:schemeClr val="tx1"/>
                  </a:solidFill>
                </a:rPr>
                <a:t>&lt;/details&gt;</a:t>
              </a:r>
            </a:p>
          </p:txBody>
        </p:sp>
        <p:cxnSp>
          <p:nvCxnSpPr>
            <p:cNvPr id="8" name="직선 화살표 연결선 7"/>
            <p:cNvCxnSpPr>
              <a:endCxn id="10" idx="1"/>
            </p:cNvCxnSpPr>
            <p:nvPr/>
          </p:nvCxnSpPr>
          <p:spPr>
            <a:xfrm>
              <a:off x="4499992" y="4604494"/>
              <a:ext cx="904739" cy="948742"/>
            </a:xfrm>
            <a:prstGeom prst="straightConnector1">
              <a:avLst/>
            </a:prstGeom>
            <a:ln w="9525">
              <a:solidFill>
                <a:srgbClr val="C00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/>
          <p:cNvSpPr/>
          <p:nvPr/>
        </p:nvSpPr>
        <p:spPr>
          <a:xfrm>
            <a:off x="581967" y="1337253"/>
            <a:ext cx="48227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&lt;details&gt;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Q&amp;A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리스트를 만든 사례이다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사용자가 핸들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▶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을 클릭하여 항목을 보거나 숨길 수 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3624F1A-730A-4FED-ABD5-74428A82D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45" y="3789040"/>
            <a:ext cx="3058812" cy="268372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15" name="모서리가 둥근 사각형 설명선 14"/>
          <p:cNvSpPr/>
          <p:nvPr/>
        </p:nvSpPr>
        <p:spPr>
          <a:xfrm>
            <a:off x="3893320" y="3147923"/>
            <a:ext cx="1260648" cy="597884"/>
          </a:xfrm>
          <a:prstGeom prst="wedgeRoundRectCallout">
            <a:avLst>
              <a:gd name="adj1" fmla="val 79035"/>
              <a:gd name="adj2" fmla="val -287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>
                <a:solidFill>
                  <a:schemeClr val="tx1"/>
                </a:solidFill>
              </a:rPr>
              <a:t>핸들을 클릭하면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>
                <a:solidFill>
                  <a:schemeClr val="tx1"/>
                </a:solidFill>
              </a:rPr>
              <a:t>아래와 같이 상세 정보가 펼쳐짐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29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1DFE7B6-6BDD-421B-B030-60EFA0600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415" y="2502991"/>
            <a:ext cx="2374102" cy="2754393"/>
          </a:xfrm>
          <a:prstGeom prst="rect">
            <a:avLst/>
          </a:prstGeom>
          <a:ln w="6350">
            <a:solidFill>
              <a:srgbClr val="247ABF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637087" y="2238895"/>
            <a:ext cx="4572000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내일 </a:t>
            </a:r>
            <a:r>
              <a:rPr lang="en-US" altLang="ko-KR" sz="1200" b="1" dirty="0"/>
              <a:t>&lt;mark&gt;HTML5 </a:t>
            </a:r>
            <a:r>
              <a:rPr lang="ko-KR" altLang="en-US" sz="1200" b="1" dirty="0"/>
              <a:t>시험</a:t>
            </a:r>
            <a:r>
              <a:rPr lang="en-US" altLang="ko-KR" sz="1200" b="1" dirty="0"/>
              <a:t>&lt;/mark&gt;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시간은 </a:t>
            </a:r>
            <a:r>
              <a:rPr lang="en-US" altLang="ko-KR" sz="1200" b="1" dirty="0"/>
              <a:t>&lt;time&gt;09:00&lt;/time&gt;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난이도 </a:t>
            </a:r>
            <a:r>
              <a:rPr lang="en-US" altLang="ko-KR" sz="1200" b="1" dirty="0"/>
              <a:t>&lt;meter value="0.8" max="1.0"&gt;80%&lt;/meter&gt;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자료 </a:t>
            </a:r>
            <a:r>
              <a:rPr lang="ko-KR" altLang="en-US" sz="1200" dirty="0" err="1"/>
              <a:t>업로딩</a:t>
            </a:r>
            <a:r>
              <a:rPr lang="en-US" altLang="ko-KR" sz="1200" dirty="0"/>
              <a:t>(20%)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&lt;progress value="2" max="10"&gt;&lt;/progress&gt;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3–4 </a:t>
            </a:r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921547" y="3672355"/>
            <a:ext cx="672829" cy="202590"/>
          </a:xfrm>
          <a:prstGeom prst="wedgeRoundRectCallout">
            <a:avLst>
              <a:gd name="adj1" fmla="val -72279"/>
              <a:gd name="adj2" fmla="val 494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&lt;mark&gt;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966956" y="3966581"/>
            <a:ext cx="699428" cy="202590"/>
          </a:xfrm>
          <a:prstGeom prst="wedgeRoundRectCallout">
            <a:avLst>
              <a:gd name="adj1" fmla="val -98740"/>
              <a:gd name="adj2" fmla="val 369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&lt;time&gt;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292758" y="4201817"/>
            <a:ext cx="766646" cy="202590"/>
          </a:xfrm>
          <a:prstGeom prst="wedgeRoundRectCallout">
            <a:avLst>
              <a:gd name="adj1" fmla="val -105369"/>
              <a:gd name="adj2" fmla="val 243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&lt;meter&gt;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640969" y="4911937"/>
            <a:ext cx="992253" cy="202590"/>
          </a:xfrm>
          <a:prstGeom prst="wedgeRoundRectCallout">
            <a:avLst>
              <a:gd name="adj1" fmla="val 35991"/>
              <a:gd name="adj2" fmla="val -1051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&lt;progress&gt;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7544" y="1376232"/>
            <a:ext cx="78637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가지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인라인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시맨틱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태그의 사용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 &lt;mark&gt;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텍스트는 브라우저에 따라 다르게 표현되며 크롬에서는 노란색 배경으로 출력된다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90675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HTML5</a:t>
            </a:r>
            <a:r>
              <a:rPr lang="ko-KR" altLang="en-US"/>
              <a:t>에서 제거된 태그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1700808"/>
            <a:ext cx="669674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다음 태그들은 문서의 </a:t>
            </a:r>
            <a:r>
              <a:rPr lang="ko-KR" altLang="en-US" kern="0" dirty="0" err="1">
                <a:solidFill>
                  <a:srgbClr val="000000"/>
                </a:solidFill>
                <a:latin typeface="+mj-ea"/>
                <a:ea typeface="+mj-ea"/>
              </a:rPr>
              <a:t>시맨틱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 구조를 저해한다는 이유로 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HTML5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에서 제거되었으므로 사용하기 말기 바람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algn="just" fontAlgn="base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&lt;big&gt;, &lt;center&gt;,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dir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&lt;font&gt;,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tt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&lt;u&gt;,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xmp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&lt;acronym&gt;, &lt;applet&gt;,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basefont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&lt;frame&gt;, &lt;frameset&gt;,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noframes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&lt;strike&gt;</a:t>
            </a:r>
            <a:endParaRPr lang="ko-KR" altLang="en-US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999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폼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폼</a:t>
            </a:r>
            <a:endParaRPr lang="en-US" altLang="ko-KR" dirty="0"/>
          </a:p>
          <a:p>
            <a:pPr lvl="1"/>
            <a:r>
              <a:rPr lang="ko-KR" altLang="en-US" dirty="0"/>
              <a:t>웹 페이지에서 사용자 입력을 받는 폼</a:t>
            </a:r>
            <a:endParaRPr lang="en-US" altLang="ko-KR" dirty="0"/>
          </a:p>
          <a:p>
            <a:pPr lvl="1"/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예약</a:t>
            </a:r>
            <a:r>
              <a:rPr lang="en-US" altLang="ko-KR" dirty="0"/>
              <a:t>, </a:t>
            </a:r>
            <a:r>
              <a:rPr lang="ko-KR" altLang="en-US" dirty="0"/>
              <a:t>쇼핑 등</a:t>
            </a:r>
            <a:endParaRPr lang="en-US" altLang="ko-KR" dirty="0"/>
          </a:p>
          <a:p>
            <a:r>
              <a:rPr lang="ko-KR" altLang="en-US" dirty="0"/>
              <a:t>폼 요소</a:t>
            </a:r>
            <a:endParaRPr lang="en-US" altLang="ko-KR" dirty="0"/>
          </a:p>
          <a:p>
            <a:pPr lvl="1"/>
            <a:r>
              <a:rPr lang="ko-KR" altLang="en-US" dirty="0"/>
              <a:t>폼을 만드는 다양한 태그</a:t>
            </a:r>
            <a:endParaRPr lang="en-US" altLang="ko-KR" dirty="0"/>
          </a:p>
          <a:p>
            <a:pPr lvl="1"/>
            <a:r>
              <a:rPr lang="en-US" altLang="ko-KR" dirty="0"/>
              <a:t>&lt;input&gt;, &lt;</a:t>
            </a:r>
            <a:r>
              <a:rPr lang="en-US" altLang="ko-KR" dirty="0" err="1"/>
              <a:t>textarea</a:t>
            </a:r>
            <a:r>
              <a:rPr lang="en-US" altLang="ko-KR" dirty="0"/>
              <a:t>&gt;, &lt;select&gt;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276872"/>
            <a:ext cx="307010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5652120" y="3356992"/>
            <a:ext cx="2736304" cy="2664296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8603597" y="5229200"/>
            <a:ext cx="288032" cy="202590"/>
          </a:xfrm>
          <a:prstGeom prst="wedgeRoundRectCallout">
            <a:avLst>
              <a:gd name="adj1" fmla="val -129480"/>
              <a:gd name="adj2" fmla="val 494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>
                <a:solidFill>
                  <a:schemeClr val="tx1"/>
                </a:solidFill>
              </a:rPr>
              <a:t>폼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716016" y="486916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716016" y="558873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716016" y="4437112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716016" y="402616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18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HTML5</a:t>
            </a:r>
            <a:r>
              <a:rPr lang="ko-KR" altLang="en-US" dirty="0"/>
              <a:t>의 문서 구조화의 목적과 </a:t>
            </a:r>
            <a:r>
              <a:rPr lang="ko-KR" altLang="en-US" dirty="0" err="1"/>
              <a:t>시맨틱</a:t>
            </a:r>
            <a:r>
              <a:rPr lang="ko-KR" altLang="en-US" dirty="0"/>
              <a:t> 태그에 대해 이해한다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HTML5 </a:t>
            </a:r>
            <a:r>
              <a:rPr lang="ko-KR" altLang="en-US" dirty="0" err="1"/>
              <a:t>시맨틱</a:t>
            </a:r>
            <a:r>
              <a:rPr lang="ko-KR" altLang="en-US" dirty="0"/>
              <a:t> 태그로 구조화된 웹 페이지를 만들 수 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웹 폼의 목적을 이해한다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웹 폼의 요소를 활용하여 사용자로부터 입력 받는 웹 페이지를 작성할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03E06-004F-4BB9-B3AA-E9C3C3EC2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79" y="2262258"/>
            <a:ext cx="3172295" cy="2199944"/>
          </a:xfrm>
          <a:prstGeom prst="rect">
            <a:avLst/>
          </a:prstGeom>
          <a:ln w="6350">
            <a:solidFill>
              <a:srgbClr val="247A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3-5 </a:t>
            </a:r>
            <a:r>
              <a:rPr lang="ko-KR" altLang="en-US" dirty="0"/>
              <a:t>간단한 로그인 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5576" y="1628800"/>
            <a:ext cx="4392488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 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&lt;form name="</a:t>
            </a:r>
            <a:r>
              <a:rPr lang="en-US" altLang="ko-KR" sz="1200" b="1" dirty="0" err="1"/>
              <a:t>fo</a:t>
            </a:r>
            <a:r>
              <a:rPr lang="en-US" altLang="ko-KR" sz="1200" b="1" dirty="0"/>
              <a:t>" method="get"&gt;</a:t>
            </a:r>
          </a:p>
          <a:p>
            <a:pPr defTabSz="180000"/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b="1" dirty="0"/>
              <a:t>&lt;input type="text" size="15" value=""&gt;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비밀 번호 </a:t>
            </a:r>
            <a:r>
              <a:rPr lang="en-US" altLang="ko-KR" sz="1200" dirty="0"/>
              <a:t>: </a:t>
            </a:r>
            <a:r>
              <a:rPr lang="en-US" altLang="ko-KR" sz="1200" b="1" dirty="0"/>
              <a:t>&lt;input type="password" size="15" value=""&gt;</a:t>
            </a:r>
          </a:p>
          <a:p>
            <a:pPr defTabSz="180000"/>
            <a:r>
              <a:rPr lang="en-US" altLang="ko-KR" sz="1200" b="1" dirty="0"/>
              <a:t>				 &lt;input type="submit" value="</a:t>
            </a:r>
            <a:r>
              <a:rPr lang="ko-KR" altLang="en-US" sz="1200" b="1" dirty="0"/>
              <a:t>완료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자유형 6"/>
          <p:cNvSpPr/>
          <p:nvPr/>
        </p:nvSpPr>
        <p:spPr>
          <a:xfrm>
            <a:off x="4166601" y="3112020"/>
            <a:ext cx="2157624" cy="567933"/>
          </a:xfrm>
          <a:custGeom>
            <a:avLst/>
            <a:gdLst>
              <a:gd name="connsiteX0" fmla="*/ 0 w 2157624"/>
              <a:gd name="connsiteY0" fmla="*/ 270640 h 567933"/>
              <a:gd name="connsiteX1" fmla="*/ 752240 w 2157624"/>
              <a:gd name="connsiteY1" fmla="*/ 9383 h 567933"/>
              <a:gd name="connsiteX2" fmla="*/ 2157624 w 2157624"/>
              <a:gd name="connsiteY2" fmla="*/ 567933 h 567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624" h="567933">
                <a:moveTo>
                  <a:pt x="0" y="270640"/>
                </a:moveTo>
                <a:cubicBezTo>
                  <a:pt x="196318" y="115237"/>
                  <a:pt x="392636" y="-40166"/>
                  <a:pt x="752240" y="9383"/>
                </a:cubicBezTo>
                <a:cubicBezTo>
                  <a:pt x="1111844" y="58932"/>
                  <a:pt x="1634734" y="313432"/>
                  <a:pt x="2157624" y="5679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950372" y="3688962"/>
            <a:ext cx="1342322" cy="543662"/>
          </a:xfrm>
          <a:custGeom>
            <a:avLst/>
            <a:gdLst>
              <a:gd name="connsiteX0" fmla="*/ 0 w 1342322"/>
              <a:gd name="connsiteY0" fmla="*/ 0 h 543662"/>
              <a:gd name="connsiteX1" fmla="*/ 540532 w 1342322"/>
              <a:gd name="connsiteY1" fmla="*/ 522514 h 543662"/>
              <a:gd name="connsiteX2" fmla="*/ 1342322 w 1342322"/>
              <a:gd name="connsiteY2" fmla="*/ 391886 h 54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322" h="543662">
                <a:moveTo>
                  <a:pt x="0" y="0"/>
                </a:moveTo>
                <a:cubicBezTo>
                  <a:pt x="158406" y="228600"/>
                  <a:pt x="316812" y="457200"/>
                  <a:pt x="540532" y="522514"/>
                </a:cubicBezTo>
                <a:cubicBezTo>
                  <a:pt x="764252" y="587828"/>
                  <a:pt x="1053287" y="489857"/>
                  <a:pt x="1342322" y="391886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031484" y="4005064"/>
            <a:ext cx="4852884" cy="770798"/>
          </a:xfrm>
          <a:custGeom>
            <a:avLst/>
            <a:gdLst>
              <a:gd name="connsiteX0" fmla="*/ 0 w 4441371"/>
              <a:gd name="connsiteY0" fmla="*/ 0 h 866183"/>
              <a:gd name="connsiteX1" fmla="*/ 2549509 w 4441371"/>
              <a:gd name="connsiteY1" fmla="*/ 864851 h 866183"/>
              <a:gd name="connsiteX2" fmla="*/ 4441371 w 4441371"/>
              <a:gd name="connsiteY2" fmla="*/ 157655 h 86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1" h="866183">
                <a:moveTo>
                  <a:pt x="0" y="0"/>
                </a:moveTo>
                <a:cubicBezTo>
                  <a:pt x="904640" y="419287"/>
                  <a:pt x="1809281" y="838575"/>
                  <a:pt x="2549509" y="864851"/>
                </a:cubicBezTo>
                <a:cubicBezTo>
                  <a:pt x="3289738" y="891127"/>
                  <a:pt x="3865554" y="524391"/>
                  <a:pt x="4441371" y="15765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93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폼 작성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폼 태그</a:t>
            </a:r>
            <a:r>
              <a:rPr lang="en-US" altLang="ko-KR" dirty="0"/>
              <a:t> &lt;form&gt; </a:t>
            </a:r>
            <a:r>
              <a:rPr lang="ko-KR" altLang="en-US" dirty="0"/>
              <a:t>태그로 둘러싸는 모양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name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2"/>
            <a:r>
              <a:rPr lang="ko-KR" altLang="en-US" dirty="0"/>
              <a:t>폼의 이름 지정</a:t>
            </a:r>
          </a:p>
          <a:p>
            <a:pPr lvl="1"/>
            <a:r>
              <a:rPr lang="en-US" altLang="ko-KR" dirty="0"/>
              <a:t>action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2"/>
            <a:r>
              <a:rPr lang="ko-KR" altLang="en-US" dirty="0"/>
              <a:t>폼 데이터를 처리할 웹 서버 응용프로그램의 이름</a:t>
            </a:r>
            <a:endParaRPr lang="en-US" altLang="ko-KR" dirty="0"/>
          </a:p>
          <a:p>
            <a:pPr lvl="2"/>
            <a:r>
              <a:rPr lang="en-US" altLang="ko-KR" dirty="0"/>
              <a:t>submit </a:t>
            </a:r>
            <a:r>
              <a:rPr lang="ko-KR" altLang="en-US" dirty="0"/>
              <a:t>버튼이 눌리면 브라우저는 </a:t>
            </a:r>
            <a:r>
              <a:rPr lang="en-US" altLang="ko-KR" dirty="0"/>
              <a:t>action</a:t>
            </a:r>
            <a:r>
              <a:rPr lang="ko-KR" altLang="en-US" dirty="0"/>
              <a:t>에 지정된 웹 서버 응용프로그램 실행 요청</a:t>
            </a:r>
            <a:endParaRPr lang="en-US" altLang="ko-KR" dirty="0"/>
          </a:p>
          <a:p>
            <a:pPr lvl="2"/>
            <a:r>
              <a:rPr lang="ko-KR" altLang="en-US" dirty="0"/>
              <a:t>웹 서버 응용프로그램은 </a:t>
            </a:r>
            <a:r>
              <a:rPr lang="en-US" altLang="ko-KR" dirty="0"/>
              <a:t>Java, JSP, PHP, C/C++ </a:t>
            </a:r>
            <a:r>
              <a:rPr lang="ko-KR" altLang="en-US" dirty="0"/>
              <a:t>등 다양한 언어로 작성</a:t>
            </a:r>
          </a:p>
          <a:p>
            <a:pPr lvl="1"/>
            <a:r>
              <a:rPr lang="en-US" altLang="ko-KR" dirty="0"/>
              <a:t>method </a:t>
            </a:r>
            <a:r>
              <a:rPr lang="ko-KR" altLang="en-US" dirty="0"/>
              <a:t>속성</a:t>
            </a:r>
          </a:p>
          <a:p>
            <a:pPr lvl="2"/>
            <a:r>
              <a:rPr lang="ko-KR" altLang="en-US" dirty="0"/>
              <a:t>폼 데이터를 웹 서버로 전송하는 형식</a:t>
            </a:r>
            <a:endParaRPr lang="en-US" altLang="ko-KR" dirty="0"/>
          </a:p>
          <a:p>
            <a:pPr lvl="2"/>
            <a:r>
              <a:rPr lang="ko-KR" altLang="en-US" dirty="0"/>
              <a:t>대표적인 전송 방식 </a:t>
            </a:r>
            <a:r>
              <a:rPr lang="en-US" altLang="ko-KR" dirty="0"/>
              <a:t>: GET, POST</a:t>
            </a:r>
            <a:r>
              <a:rPr lang="ko-KR" altLang="en-US" dirty="0"/>
              <a:t>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348000" y="1844824"/>
            <a:ext cx="3816424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&lt;form name="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method="get"&gt;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208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&lt;form&gt; </a:t>
            </a:r>
            <a:r>
              <a:rPr lang="ko-KR" altLang="en-US" dirty="0"/>
              <a:t>태그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00808"/>
            <a:ext cx="7775848" cy="300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20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네이버</a:t>
            </a:r>
            <a:r>
              <a:rPr lang="ko-KR" altLang="en-US" dirty="0"/>
              <a:t> 검색 사례로 폼 전송 과정 이해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9599" y="1411336"/>
            <a:ext cx="7191845" cy="38779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❶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사이트에 접속한다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8915" y="1886009"/>
            <a:ext cx="6406752" cy="14219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검색어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창을 포함하는 폼 코드는 다음과 같다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&lt;form name="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sform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 action="https://search.naver.com/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method="get"&gt;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&lt;input name="query" type="text"&gt;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&lt;button type="submit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&gt;"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검색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&lt;/button&gt;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9599" y="3401242"/>
            <a:ext cx="7191845" cy="9787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입력 창에 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Elvis"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입력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“검색” 버튼을 누르면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브라우저는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&lt;form&gt;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태그의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action=“https://search.naver.com/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을 참고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search.naver.com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서버에 접속하여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응용프로그램의 실행을 요구해야 한다는 것 확인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600" y="4582869"/>
            <a:ext cx="7213064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❷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입력 창에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‘Elvis’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를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입력하고 검색 버튼을 누르면 웹 서버 응용프로그램에 보낼 폼 데이터를 만든다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b="1" dirty="0"/>
              <a:t>https://search.naver.com/</a:t>
            </a:r>
            <a:r>
              <a:rPr lang="en-US" altLang="ko-KR" sz="1200" b="1" dirty="0" err="1"/>
              <a:t>search.naver</a:t>
            </a:r>
            <a:r>
              <a:rPr lang="en-US" altLang="ko-KR" sz="1200" b="1" dirty="0"/>
              <a:t>?... query=Elvis ...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99296" y="5410032"/>
            <a:ext cx="7213064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❸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브라우저는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search.naver.com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에 접속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실행 요청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query=Elvis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를 전달한다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9296" y="5875862"/>
            <a:ext cx="7213064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❹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웹 서버에서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응용프로그램이 실행되고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검색 결과를 브라우저에게 보낸다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601" y="6341693"/>
            <a:ext cx="7213063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❺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브라우저는 검색 결과를 화면에 출력한다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0226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0"/>
            <a:ext cx="4392488" cy="3028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033012"/>
            <a:ext cx="4680520" cy="379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33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폼 요소의 종류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5"/>
            <a:ext cx="7128792" cy="51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46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입력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&lt;input type="text"&gt;</a:t>
            </a:r>
          </a:p>
          <a:p>
            <a:pPr lvl="1"/>
            <a:r>
              <a:rPr lang="ko-KR" altLang="en-US" dirty="0"/>
              <a:t>한 줄 짜리 입력 창</a:t>
            </a:r>
            <a:endParaRPr lang="en-US" altLang="ko-KR" dirty="0"/>
          </a:p>
          <a:p>
            <a:r>
              <a:rPr lang="en-US" altLang="ko-KR" dirty="0"/>
              <a:t>&lt;input type="password"&gt;</a:t>
            </a:r>
          </a:p>
          <a:p>
            <a:pPr lvl="1"/>
            <a:r>
              <a:rPr lang="ko-KR" altLang="en-US" dirty="0"/>
              <a:t>암호 입력 창</a:t>
            </a:r>
            <a:endParaRPr lang="en-US" altLang="ko-KR" dirty="0"/>
          </a:p>
          <a:p>
            <a:pPr lvl="2"/>
            <a:r>
              <a:rPr lang="ko-KR" altLang="en-US" dirty="0"/>
              <a:t>사용자 입력 문자 대신 </a:t>
            </a:r>
            <a:r>
              <a:rPr lang="en-US" altLang="ko-KR" dirty="0"/>
              <a:t>'*' </a:t>
            </a:r>
            <a:r>
              <a:rPr lang="ko-KR" altLang="en-US" dirty="0"/>
              <a:t>등 </a:t>
            </a: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/>
              <a:t>   다른 글자로 출력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textarea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여러 줄 입력 창</a:t>
            </a:r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26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816042" y="1343508"/>
            <a:ext cx="3954894" cy="2186406"/>
            <a:chOff x="2361965" y="1782682"/>
            <a:chExt cx="3954894" cy="218640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1965" y="1844824"/>
              <a:ext cx="3756930" cy="210722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8895" y="1782682"/>
              <a:ext cx="197964" cy="2186406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3563888" y="3961962"/>
            <a:ext cx="5288714" cy="2286137"/>
            <a:chOff x="2915816" y="4070616"/>
            <a:chExt cx="5288714" cy="228613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5816" y="4160045"/>
              <a:ext cx="5086235" cy="217398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7536" y="4070616"/>
              <a:ext cx="206994" cy="2286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2398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3-6 </a:t>
            </a:r>
            <a:r>
              <a:rPr lang="ko-KR" altLang="en-US" dirty="0"/>
              <a:t>텍스트 입력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57975" y="1628800"/>
            <a:ext cx="5822235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텍스트 입력 폼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자기 소개서 작성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&lt;form&gt;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ko-KR" altLang="en-US" sz="1400" b="1" dirty="0"/>
              <a:t>이름 </a:t>
            </a:r>
            <a:r>
              <a:rPr lang="en-US" altLang="ko-KR" sz="1400" b="1" dirty="0"/>
              <a:t>: &lt;input type="text" value=""&gt;&lt;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ko-KR" altLang="en-US" sz="1400" b="1" dirty="0"/>
              <a:t>암호 </a:t>
            </a:r>
            <a:r>
              <a:rPr lang="en-US" altLang="ko-KR" sz="1400" b="1" dirty="0"/>
              <a:t>: &lt;input type="password" value="" </a:t>
            </a:r>
            <a:r>
              <a:rPr lang="en-US" altLang="ko-KR" sz="1400" b="1" dirty="0" err="1"/>
              <a:t>maxlength</a:t>
            </a:r>
            <a:r>
              <a:rPr lang="en-US" altLang="ko-KR" sz="1400" b="1" dirty="0"/>
              <a:t>="4"&gt;&lt;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ko-KR" altLang="en-US" sz="1400" b="1" dirty="0"/>
              <a:t>자소서 </a:t>
            </a:r>
            <a:r>
              <a:rPr lang="en-US" altLang="ko-KR" sz="1400" b="1" dirty="0"/>
              <a:t>: &lt;</a:t>
            </a:r>
            <a:r>
              <a:rPr lang="en-US" altLang="ko-KR" sz="1400" b="1" dirty="0" err="1"/>
              <a:t>textarea</a:t>
            </a:r>
            <a:r>
              <a:rPr lang="en-US" altLang="ko-KR" sz="1400" b="1" dirty="0"/>
              <a:t> cols="20" rows="5"&gt;</a:t>
            </a:r>
          </a:p>
          <a:p>
            <a:pPr defTabSz="180000"/>
            <a:r>
              <a:rPr lang="en-US" altLang="ko-KR" sz="1400" b="1" dirty="0"/>
              <a:t>							</a:t>
            </a:r>
            <a:r>
              <a:rPr lang="ko-KR" altLang="en-US" sz="1400" b="1" dirty="0"/>
              <a:t>이곳에 자기소개서 작성</a:t>
            </a:r>
            <a:endParaRPr lang="en-US" altLang="ko-KR" sz="1400" b="1" dirty="0"/>
          </a:p>
          <a:p>
            <a:pPr defTabSz="180000"/>
            <a:r>
              <a:rPr lang="en-US" altLang="ko-KR" sz="1400" b="1" dirty="0"/>
              <a:t>				  &lt;/</a:t>
            </a:r>
            <a:r>
              <a:rPr lang="en-US" altLang="ko-KR" sz="1400" b="1" dirty="0" err="1"/>
              <a:t>textarea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628800"/>
            <a:ext cx="2716057" cy="2792259"/>
          </a:xfrm>
          <a:prstGeom prst="rect">
            <a:avLst/>
          </a:prstGeom>
          <a:ln w="6350">
            <a:solidFill>
              <a:srgbClr val="4FB4FF"/>
            </a:solidFill>
          </a:ln>
        </p:spPr>
      </p:pic>
    </p:spTree>
    <p:extLst>
      <p:ext uri="{BB962C8B-B14F-4D97-AF65-F5344CB8AC3E}">
        <p14:creationId xmlns:p14="http://schemas.microsoft.com/office/powerpoint/2010/main" val="2976783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데이터 목록을 가진 텍스트 입력 창</a:t>
            </a:r>
            <a:r>
              <a:rPr lang="en-US" altLang="ko-KR" dirty="0"/>
              <a:t>, &lt;</a:t>
            </a:r>
            <a:r>
              <a:rPr lang="en-US" altLang="ko-KR" dirty="0" err="1"/>
              <a:t>datalist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datalist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목록 리스트를 작성하는 태그</a:t>
            </a:r>
            <a:endParaRPr lang="en-US" altLang="ko-KR" dirty="0"/>
          </a:p>
          <a:p>
            <a:pPr lvl="2"/>
            <a:r>
              <a:rPr lang="en-US" altLang="ko-KR" dirty="0"/>
              <a:t>&lt;option&gt; </a:t>
            </a:r>
            <a:r>
              <a:rPr lang="ko-KR" altLang="en-US" dirty="0"/>
              <a:t>태그로 항목 하나 표현</a:t>
            </a:r>
          </a:p>
          <a:p>
            <a:pPr lvl="1"/>
            <a:r>
              <a:rPr lang="en-US" altLang="ko-KR" dirty="0"/>
              <a:t>&lt;input type=“text”&gt;</a:t>
            </a:r>
            <a:r>
              <a:rPr lang="ko-KR" altLang="en-US" dirty="0"/>
              <a:t>에 입력 가능한 데이터 목록 제고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03648" y="3140968"/>
            <a:ext cx="3918610" cy="138499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400" dirty="0"/>
              <a:t>나라 </a:t>
            </a:r>
            <a:r>
              <a:rPr lang="en-US" altLang="ko-KR" sz="1400" dirty="0"/>
              <a:t>: &lt;input type="text" </a:t>
            </a:r>
            <a:r>
              <a:rPr lang="en-US" altLang="ko-KR" sz="1400" b="1" dirty="0"/>
              <a:t>list="countries"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datalist</a:t>
            </a:r>
            <a:r>
              <a:rPr lang="en-US" altLang="ko-KR" sz="1400" b="1" dirty="0"/>
              <a:t> id="countries"&gt;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가나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스위스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브라질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&lt;/</a:t>
            </a:r>
            <a:r>
              <a:rPr lang="en-US" altLang="ko-KR" sz="1400" b="1" dirty="0" err="1"/>
              <a:t>datalist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495" y="3176593"/>
            <a:ext cx="2016224" cy="938161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자유형 4"/>
          <p:cNvSpPr/>
          <p:nvPr/>
        </p:nvSpPr>
        <p:spPr>
          <a:xfrm>
            <a:off x="4253700" y="3384812"/>
            <a:ext cx="389466" cy="127000"/>
          </a:xfrm>
          <a:custGeom>
            <a:avLst/>
            <a:gdLst>
              <a:gd name="connsiteX0" fmla="*/ 0 w 389466"/>
              <a:gd name="connsiteY0" fmla="*/ 127000 h 127000"/>
              <a:gd name="connsiteX1" fmla="*/ 279400 w 389466"/>
              <a:gd name="connsiteY1" fmla="*/ 84666 h 127000"/>
              <a:gd name="connsiteX2" fmla="*/ 389466 w 389466"/>
              <a:gd name="connsiteY2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6" h="127000">
                <a:moveTo>
                  <a:pt x="0" y="127000"/>
                </a:moveTo>
                <a:cubicBezTo>
                  <a:pt x="107244" y="116416"/>
                  <a:pt x="214489" y="105833"/>
                  <a:pt x="279400" y="84666"/>
                </a:cubicBezTo>
                <a:cubicBezTo>
                  <a:pt x="344311" y="63499"/>
                  <a:pt x="366888" y="31749"/>
                  <a:pt x="389466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>
            <a:off x="4320351" y="3632391"/>
            <a:ext cx="144849" cy="588786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flipH="1">
            <a:off x="5909216" y="3494162"/>
            <a:ext cx="144016" cy="491987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1"/>
            <a:endCxn id="10" idx="1"/>
          </p:cNvCxnSpPr>
          <p:nvPr/>
        </p:nvCxnSpPr>
        <p:spPr>
          <a:xfrm flipV="1">
            <a:off x="4465200" y="3740156"/>
            <a:ext cx="1444016" cy="18662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7289613" y="3176593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162381" y="4125419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err="1"/>
              <a:t>드롭다운</a:t>
            </a:r>
            <a:r>
              <a:rPr lang="ko-KR" altLang="en-US" sz="1000" dirty="0"/>
              <a:t> 리스트</a:t>
            </a:r>
          </a:p>
        </p:txBody>
      </p:sp>
    </p:spTree>
    <p:extLst>
      <p:ext uri="{BB962C8B-B14F-4D97-AF65-F5344CB8AC3E}">
        <p14:creationId xmlns:p14="http://schemas.microsoft.com/office/powerpoint/2010/main" val="1100252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48B80E-423F-4B55-B159-E7BA588464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90" y="1628800"/>
            <a:ext cx="2109997" cy="237918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5D7616-6393-471A-A581-4A03BF1927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90" y="4077072"/>
            <a:ext cx="2109997" cy="237918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46547" y="1628800"/>
            <a:ext cx="5105573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 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데이터 목록을 가진 텍스트 입력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가보고 싶은 곳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ko-KR" altLang="en-US" sz="1200" dirty="0"/>
              <a:t>나라 </a:t>
            </a:r>
            <a:r>
              <a:rPr lang="en-US" altLang="ko-KR" sz="1200" dirty="0"/>
              <a:t>: &lt;input type="text" </a:t>
            </a:r>
            <a:r>
              <a:rPr lang="en-US" altLang="ko-KR" sz="1200" b="1" dirty="0"/>
              <a:t>list="countries"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datalist</a:t>
            </a:r>
            <a:r>
              <a:rPr lang="en-US" altLang="ko-KR" sz="1200" b="1" dirty="0"/>
              <a:t> id="countries"&gt;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가나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스위스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브라질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&lt;/</a:t>
            </a:r>
            <a:r>
              <a:rPr lang="en-US" altLang="ko-KR" sz="1200" dirty="0" err="1"/>
              <a:t>datalist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 err="1"/>
              <a:t>보고싶은것</a:t>
            </a:r>
            <a:r>
              <a:rPr lang="ko-KR" altLang="en-US" sz="1200" dirty="0"/>
              <a:t> </a:t>
            </a:r>
            <a:r>
              <a:rPr lang="en-US" altLang="ko-KR" sz="1200" dirty="0"/>
              <a:t>: &lt;input type="text" </a:t>
            </a:r>
            <a:r>
              <a:rPr lang="en-US" altLang="ko-KR" sz="1200" b="1" dirty="0"/>
              <a:t>list="what"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datalist</a:t>
            </a:r>
            <a:r>
              <a:rPr lang="en-US" altLang="ko-KR" sz="1200" b="1" dirty="0"/>
              <a:t> id="what"&gt;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산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바다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도시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&lt;/</a:t>
            </a:r>
            <a:r>
              <a:rPr lang="en-US" altLang="ko-KR" sz="1200" dirty="0" err="1"/>
              <a:t>datalist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3–7 </a:t>
            </a:r>
            <a:r>
              <a:rPr lang="ko-KR" altLang="en-US" dirty="0"/>
              <a:t>데이터 목록을 가진 텍스트 입력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31528" y="4771332"/>
            <a:ext cx="1993244" cy="9790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</a:rPr>
              <a:t>datalist</a:t>
            </a:r>
            <a:r>
              <a:rPr lang="en-US" altLang="ko-KR" sz="1200" b="1" dirty="0">
                <a:solidFill>
                  <a:schemeClr val="tx1"/>
                </a:solidFill>
              </a:rPr>
              <a:t> id="what"&gt;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>
                <a:solidFill>
                  <a:schemeClr val="tx1"/>
                </a:solidFill>
              </a:rPr>
              <a:t>산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>
                <a:solidFill>
                  <a:schemeClr val="tx1"/>
                </a:solidFill>
              </a:rPr>
              <a:t>바다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>
                <a:solidFill>
                  <a:schemeClr val="tx1"/>
                </a:solidFill>
              </a:rPr>
              <a:t>도시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&lt;/</a:t>
            </a:r>
            <a:r>
              <a:rPr lang="en-US" altLang="ko-KR" sz="1200" dirty="0" err="1">
                <a:solidFill>
                  <a:schemeClr val="tx1"/>
                </a:solidFill>
              </a:rPr>
              <a:t>datalist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7" name="자유형 6"/>
          <p:cNvSpPr/>
          <p:nvPr/>
        </p:nvSpPr>
        <p:spPr>
          <a:xfrm>
            <a:off x="2887788" y="3679712"/>
            <a:ext cx="380999" cy="221969"/>
          </a:xfrm>
          <a:custGeom>
            <a:avLst/>
            <a:gdLst>
              <a:gd name="connsiteX0" fmla="*/ 1236133 w 1236133"/>
              <a:gd name="connsiteY0" fmla="*/ 0 h 156003"/>
              <a:gd name="connsiteX1" fmla="*/ 948266 w 1236133"/>
              <a:gd name="connsiteY1" fmla="*/ 152400 h 156003"/>
              <a:gd name="connsiteX2" fmla="*/ 0 w 1236133"/>
              <a:gd name="connsiteY2" fmla="*/ 93133 h 15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6133" h="156003">
                <a:moveTo>
                  <a:pt x="1236133" y="0"/>
                </a:moveTo>
                <a:cubicBezTo>
                  <a:pt x="1195210" y="68439"/>
                  <a:pt x="1154288" y="136878"/>
                  <a:pt x="948266" y="152400"/>
                </a:cubicBezTo>
                <a:cubicBezTo>
                  <a:pt x="742244" y="167922"/>
                  <a:pt x="371122" y="130527"/>
                  <a:pt x="0" y="931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692724" y="4771332"/>
            <a:ext cx="576064" cy="74022"/>
          </a:xfrm>
          <a:custGeom>
            <a:avLst/>
            <a:gdLst>
              <a:gd name="connsiteX0" fmla="*/ 0 w 668867"/>
              <a:gd name="connsiteY0" fmla="*/ 143934 h 143934"/>
              <a:gd name="connsiteX1" fmla="*/ 364067 w 668867"/>
              <a:gd name="connsiteY1" fmla="*/ 84667 h 143934"/>
              <a:gd name="connsiteX2" fmla="*/ 668867 w 668867"/>
              <a:gd name="connsiteY2" fmla="*/ 0 h 14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67" h="143934">
                <a:moveTo>
                  <a:pt x="0" y="143934"/>
                </a:moveTo>
                <a:cubicBezTo>
                  <a:pt x="126294" y="126295"/>
                  <a:pt x="252589" y="108656"/>
                  <a:pt x="364067" y="84667"/>
                </a:cubicBezTo>
                <a:cubicBezTo>
                  <a:pt x="475545" y="60678"/>
                  <a:pt x="572206" y="30339"/>
                  <a:pt x="668867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124773" y="5245818"/>
            <a:ext cx="3535460" cy="527972"/>
          </a:xfrm>
          <a:custGeom>
            <a:avLst/>
            <a:gdLst>
              <a:gd name="connsiteX0" fmla="*/ 0 w 1865870"/>
              <a:gd name="connsiteY0" fmla="*/ 0 h 654908"/>
              <a:gd name="connsiteX1" fmla="*/ 518984 w 1865870"/>
              <a:gd name="connsiteY1" fmla="*/ 111211 h 654908"/>
              <a:gd name="connsiteX2" fmla="*/ 729049 w 1865870"/>
              <a:gd name="connsiteY2" fmla="*/ 556054 h 654908"/>
              <a:gd name="connsiteX3" fmla="*/ 1865870 w 1865870"/>
              <a:gd name="connsiteY3" fmla="*/ 654908 h 6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5870" h="654908">
                <a:moveTo>
                  <a:pt x="0" y="0"/>
                </a:moveTo>
                <a:cubicBezTo>
                  <a:pt x="198738" y="9267"/>
                  <a:pt x="397476" y="18535"/>
                  <a:pt x="518984" y="111211"/>
                </a:cubicBezTo>
                <a:cubicBezTo>
                  <a:pt x="640492" y="203887"/>
                  <a:pt x="504568" y="465438"/>
                  <a:pt x="729049" y="556054"/>
                </a:cubicBezTo>
                <a:cubicBezTo>
                  <a:pt x="953530" y="646670"/>
                  <a:pt x="1409700" y="650789"/>
                  <a:pt x="1865870" y="65490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660232" y="5301209"/>
            <a:ext cx="1296144" cy="864096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4" y="1297628"/>
            <a:ext cx="78637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datalist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를 사용하여 선택 목록을 제공하는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7889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문서의 전형적인 구조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12776"/>
            <a:ext cx="4237616" cy="5257068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4932040" y="1857787"/>
            <a:ext cx="1008112" cy="12519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4644008" y="1641763"/>
            <a:ext cx="288032" cy="21602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29296" y="1747196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장 제목</a:t>
            </a: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5698728" y="1607894"/>
            <a:ext cx="241424" cy="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29296" y="1484784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페이지 번호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3059832" y="3216647"/>
            <a:ext cx="288032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929296" y="307210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소제목</a:t>
            </a: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4788025" y="3534352"/>
            <a:ext cx="1152127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29296" y="3398803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본문 텍스트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29296" y="5582701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설명 섹션</a:t>
            </a: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5292081" y="5712350"/>
            <a:ext cx="648071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5292080" y="5301208"/>
            <a:ext cx="0" cy="41114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40152" y="61169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그림</a:t>
            </a:r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5302937" y="6246602"/>
            <a:ext cx="648071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4716016" y="6246602"/>
            <a:ext cx="58692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33638" y="40383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문단</a:t>
            </a:r>
          </a:p>
        </p:txBody>
      </p:sp>
      <p:cxnSp>
        <p:nvCxnSpPr>
          <p:cNvPr id="24" name="직선 연결선 23"/>
          <p:cNvCxnSpPr>
            <a:stCxn id="23" idx="1"/>
            <a:endCxn id="9" idx="2"/>
          </p:cNvCxnSpPr>
          <p:nvPr/>
        </p:nvCxnSpPr>
        <p:spPr>
          <a:xfrm flipH="1">
            <a:off x="5744447" y="4161465"/>
            <a:ext cx="289191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대괄호 8"/>
          <p:cNvSpPr/>
          <p:nvPr/>
        </p:nvSpPr>
        <p:spPr>
          <a:xfrm>
            <a:off x="5698728" y="3957826"/>
            <a:ext cx="45719" cy="407278"/>
          </a:xfrm>
          <a:prstGeom prst="rightBracke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02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</a:t>
            </a:r>
            <a:r>
              <a:rPr lang="en-US" altLang="ko-KR" dirty="0"/>
              <a:t>/</a:t>
            </a:r>
            <a:r>
              <a:rPr lang="ko-KR" altLang="en-US" dirty="0"/>
              <a:t>이미지 버튼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 latinLnBrk="0"/>
            <a:r>
              <a:rPr lang="en-US" altLang="ko-KR" sz="2000" dirty="0"/>
              <a:t>&lt;input type=“</a:t>
            </a:r>
            <a:r>
              <a:rPr lang="en-US" altLang="ko-KR" sz="2000" dirty="0" err="1"/>
              <a:t>button|reset|submit|image</a:t>
            </a:r>
            <a:r>
              <a:rPr lang="en-US" altLang="ko-KR" sz="2000" dirty="0"/>
              <a:t>” value=“</a:t>
            </a:r>
            <a:r>
              <a:rPr lang="ko-KR" altLang="en-US" sz="2000" dirty="0"/>
              <a:t>버튼의 문자열”</a:t>
            </a:r>
            <a:r>
              <a:rPr lang="en-US" altLang="ko-KR" sz="2000" dirty="0"/>
              <a:t>&gt;</a:t>
            </a:r>
            <a:endParaRPr lang="ko-KR" altLang="en-US" sz="2000" dirty="0"/>
          </a:p>
          <a:p>
            <a:pPr fontAlgn="base" latinLnBrk="0"/>
            <a:r>
              <a:rPr lang="en-US" altLang="ko-KR" sz="2000" dirty="0"/>
              <a:t>&lt;button type=“</a:t>
            </a:r>
            <a:r>
              <a:rPr lang="en-US" altLang="ko-KR" sz="2000" dirty="0" err="1"/>
              <a:t>button|reset|submit</a:t>
            </a:r>
            <a:r>
              <a:rPr lang="en-US" altLang="ko-KR" sz="2000" dirty="0"/>
              <a:t>”&gt;</a:t>
            </a:r>
            <a:r>
              <a:rPr lang="ko-KR" altLang="en-US" sz="2000" dirty="0"/>
              <a:t>버튼의 문자열</a:t>
            </a:r>
            <a:r>
              <a:rPr lang="en-US" altLang="ko-KR" sz="2000" dirty="0"/>
              <a:t>&lt;/button&gt;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18" y="2564904"/>
            <a:ext cx="7638871" cy="32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06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3–8 </a:t>
            </a:r>
            <a:r>
              <a:rPr lang="ko-KR" altLang="en-US" dirty="0"/>
              <a:t>다양한 버튼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7286" y="1340768"/>
            <a:ext cx="6440978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버튼이 있는 입력 폼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버튼을 만들자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검색</a:t>
            </a:r>
            <a:r>
              <a:rPr lang="en-US" altLang="ko-KR" sz="1200" dirty="0"/>
              <a:t>: &lt;input type="text" size="10" value=""&gt;</a:t>
            </a:r>
          </a:p>
          <a:p>
            <a:pPr defTabSz="180000"/>
            <a:r>
              <a:rPr lang="en-US" altLang="ko-KR" sz="1200" dirty="0"/>
              <a:t>  			&lt;input type="button" value="Q1"&gt;</a:t>
            </a:r>
          </a:p>
          <a:p>
            <a:pPr defTabSz="180000"/>
            <a:r>
              <a:rPr lang="en-US" altLang="ko-KR" sz="1200" dirty="0"/>
              <a:t>  			&lt;button type="button"&gt;Q2&lt;/button&gt;&lt;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submit </a:t>
            </a:r>
            <a:r>
              <a:rPr lang="ko-KR" altLang="en-US" sz="1200" dirty="0"/>
              <a:t>버튼 </a:t>
            </a:r>
            <a:r>
              <a:rPr lang="en-US" altLang="ko-KR" sz="1200" dirty="0"/>
              <a:t>: &lt;input type="submit" value="</a:t>
            </a:r>
            <a:r>
              <a:rPr lang="ko-KR" altLang="en-US" sz="1200" dirty="0"/>
              <a:t>전송</a:t>
            </a:r>
            <a:r>
              <a:rPr lang="en-US" altLang="ko-KR" sz="1200" dirty="0"/>
              <a:t>1"&gt;</a:t>
            </a:r>
          </a:p>
          <a:p>
            <a:pPr defTabSz="180000"/>
            <a:r>
              <a:rPr lang="en-US" altLang="ko-KR" sz="1200" dirty="0"/>
              <a:t>						 &lt;button type="submit"&gt;</a:t>
            </a:r>
            <a:r>
              <a:rPr lang="ko-KR" altLang="en-US" sz="1200" dirty="0"/>
              <a:t>전송</a:t>
            </a:r>
            <a:r>
              <a:rPr lang="en-US" altLang="ko-KR" sz="1200" dirty="0"/>
              <a:t>2&lt;/button&gt;&lt;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reset </a:t>
            </a:r>
            <a:r>
              <a:rPr lang="ko-KR" altLang="en-US" sz="1200" dirty="0"/>
              <a:t>버튼 </a:t>
            </a:r>
            <a:r>
              <a:rPr lang="en-US" altLang="ko-KR" sz="1200" dirty="0"/>
              <a:t>:   &lt;input type="reset" value="</a:t>
            </a:r>
            <a:r>
              <a:rPr lang="ko-KR" altLang="en-US" sz="1200" dirty="0" err="1"/>
              <a:t>리셋</a:t>
            </a:r>
            <a:r>
              <a:rPr lang="en-US" altLang="ko-KR" sz="1200" dirty="0"/>
              <a:t>1"&gt;</a:t>
            </a:r>
          </a:p>
          <a:p>
            <a:pPr defTabSz="180000"/>
            <a:r>
              <a:rPr lang="en-US" altLang="ko-KR" sz="1200" dirty="0"/>
              <a:t>					    &lt;button type="reset"&gt;</a:t>
            </a:r>
            <a:r>
              <a:rPr lang="ko-KR" altLang="en-US" sz="1200" dirty="0" err="1"/>
              <a:t>리셋</a:t>
            </a:r>
            <a:r>
              <a:rPr lang="en-US" altLang="ko-KR" sz="1200" dirty="0"/>
              <a:t>2&lt;/button&gt;&lt;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이미지버튼 </a:t>
            </a:r>
            <a:r>
              <a:rPr lang="en-US" altLang="ko-KR" sz="1200" dirty="0"/>
              <a:t>:  &lt;input type="image"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="media/button.png" </a:t>
            </a:r>
          </a:p>
          <a:p>
            <a:pPr defTabSz="180000"/>
            <a:r>
              <a:rPr lang="en-US" altLang="ko-KR" sz="1200" dirty="0"/>
              <a:t>								alt="</a:t>
            </a:r>
            <a:r>
              <a:rPr lang="ko-KR" altLang="en-US" sz="1200" dirty="0"/>
              <a:t>이미지 버튼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		&lt;button type="button"&gt;</a:t>
            </a:r>
          </a:p>
          <a:p>
            <a:pPr defTabSz="180000"/>
            <a:r>
              <a:rPr lang="en-US" altLang="ko-KR" sz="1200" dirty="0"/>
              <a:t>						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="media/button.png" alt="</a:t>
            </a:r>
            <a:r>
              <a:rPr lang="ko-KR" altLang="en-US" sz="1200" dirty="0"/>
              <a:t>이미지 버튼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		&lt;/button&gt;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C96BA8-4E40-4D33-89CC-25EAFC0F3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80" y="2059674"/>
            <a:ext cx="2705867" cy="283744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820270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선택형</a:t>
            </a:r>
            <a:r>
              <a:rPr lang="ko-KR" altLang="en-US" dirty="0"/>
              <a:t> 입력 </a:t>
            </a:r>
            <a:r>
              <a:rPr lang="en-US" altLang="ko-KR" dirty="0"/>
              <a:t>: </a:t>
            </a:r>
            <a:r>
              <a:rPr lang="ko-KR" altLang="en-US" dirty="0"/>
              <a:t>체크박스와 라디오버튼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&lt;input type="checkbox"&gt;</a:t>
            </a:r>
          </a:p>
          <a:p>
            <a:pPr lvl="1"/>
            <a:r>
              <a:rPr lang="ko-KR" altLang="en-US" dirty="0"/>
              <a:t>체크박스 만들기</a:t>
            </a:r>
            <a:endParaRPr lang="en-US" altLang="ko-KR" dirty="0"/>
          </a:p>
          <a:p>
            <a:r>
              <a:rPr lang="en-US" altLang="ko-KR" dirty="0"/>
              <a:t>&lt;input type=“radio”&gt;</a:t>
            </a:r>
          </a:p>
          <a:p>
            <a:pPr lvl="1"/>
            <a:r>
              <a:rPr lang="ko-KR" altLang="en-US" dirty="0"/>
              <a:t>라디오버튼 만들기</a:t>
            </a:r>
            <a:endParaRPr lang="en-US" altLang="ko-KR" dirty="0"/>
          </a:p>
          <a:p>
            <a:pPr lvl="1"/>
            <a:r>
              <a:rPr lang="en-US" altLang="ko-KR" dirty="0"/>
              <a:t>name </a:t>
            </a:r>
            <a:r>
              <a:rPr lang="ko-KR" altLang="en-US" dirty="0"/>
              <a:t>속성 값이 같은 라디오버튼들이 하나의 그룹 형성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8" y="3717032"/>
            <a:ext cx="853058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87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81F9F18-0456-4053-9C34-9CAF4D5A4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96" y="2139289"/>
            <a:ext cx="2790704" cy="180269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64147" y="1700808"/>
            <a:ext cx="4613365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&lt;title&gt;</a:t>
            </a:r>
            <a:r>
              <a:rPr lang="ko-KR" altLang="en-US" sz="1400" dirty="0"/>
              <a:t>체크 박스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모두 체크하세요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 err="1"/>
              <a:t>짜장면</a:t>
            </a:r>
            <a:r>
              <a:rPr lang="ko-KR" altLang="en-US" sz="1400" dirty="0"/>
              <a:t>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type="checkbox"</a:t>
            </a:r>
            <a:r>
              <a:rPr lang="en-US" altLang="ko-KR" sz="1400" dirty="0"/>
              <a:t> value="1"&gt;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짬뽕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type="checkbox"</a:t>
            </a:r>
            <a:r>
              <a:rPr lang="en-US" altLang="ko-KR" sz="1400" dirty="0"/>
              <a:t> value="2" </a:t>
            </a:r>
            <a:r>
              <a:rPr lang="en-US" altLang="ko-KR" sz="1400" b="1" dirty="0"/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탕수육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type="checkbox"</a:t>
            </a:r>
            <a:r>
              <a:rPr lang="en-US" altLang="ko-KR" sz="1400" dirty="0"/>
              <a:t> value="3"&gt;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3-9 </a:t>
            </a:r>
            <a:r>
              <a:rPr lang="ko-KR" altLang="en-US" dirty="0"/>
              <a:t>체크박스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602714" y="3417630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46730" y="3983441"/>
            <a:ext cx="1763422" cy="442674"/>
          </a:xfrm>
          <a:prstGeom prst="wedgeRoundRectCallout">
            <a:avLst>
              <a:gd name="adj1" fmla="val -50517"/>
              <a:gd name="adj2" fmla="val -1130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checked </a:t>
            </a:r>
            <a:r>
              <a:rPr lang="ko-KR" altLang="en-US" sz="1000" dirty="0"/>
              <a:t>속성이</a:t>
            </a:r>
            <a:r>
              <a:rPr lang="en-US" altLang="ko-KR" sz="1000" dirty="0"/>
              <a:t> </a:t>
            </a:r>
            <a:r>
              <a:rPr lang="ko-KR" altLang="en-US" sz="1000" dirty="0"/>
              <a:t>사용되면</a:t>
            </a:r>
            <a:endParaRPr lang="en-US" altLang="ko-KR" sz="1000" dirty="0"/>
          </a:p>
          <a:p>
            <a:r>
              <a:rPr lang="ko-KR" altLang="en-US" sz="1000" dirty="0"/>
              <a:t>초기에 체크된 상태로 출력</a:t>
            </a:r>
          </a:p>
        </p:txBody>
      </p:sp>
      <p:sp>
        <p:nvSpPr>
          <p:cNvPr id="8" name="타원 7"/>
          <p:cNvSpPr/>
          <p:nvPr/>
        </p:nvSpPr>
        <p:spPr>
          <a:xfrm>
            <a:off x="608163" y="4279101"/>
            <a:ext cx="792088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400251" y="4626989"/>
            <a:ext cx="780575" cy="216024"/>
          </a:xfrm>
          <a:prstGeom prst="wedgeRoundRectCallout">
            <a:avLst>
              <a:gd name="adj1" fmla="val -63770"/>
              <a:gd name="adj2" fmla="val -974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캡션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440077" y="4096766"/>
            <a:ext cx="780575" cy="216024"/>
          </a:xfrm>
          <a:prstGeom prst="wedgeRoundRectCallout">
            <a:avLst>
              <a:gd name="adj1" fmla="val -7579"/>
              <a:gd name="adj2" fmla="val -2522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캡션</a:t>
            </a:r>
          </a:p>
        </p:txBody>
      </p:sp>
    </p:spTree>
    <p:extLst>
      <p:ext uri="{BB962C8B-B14F-4D97-AF65-F5344CB8AC3E}">
        <p14:creationId xmlns:p14="http://schemas.microsoft.com/office/powerpoint/2010/main" val="1704105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98128AD-E2C9-488E-A29E-E871A6E4A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153" y="1983938"/>
            <a:ext cx="2530995" cy="390263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예제</a:t>
            </a:r>
            <a:r>
              <a:rPr lang="en-US" altLang="ko-KR" dirty="0"/>
              <a:t> 3-10 </a:t>
            </a:r>
            <a:r>
              <a:rPr lang="en-US" altLang="ko-KR" dirty="0" err="1"/>
              <a:t>라디오버튼</a:t>
            </a:r>
            <a:r>
              <a:rPr lang="en-US" altLang="ko-KR" dirty="0"/>
              <a:t> </a:t>
            </a:r>
            <a:r>
              <a:rPr lang="en-US" altLang="ko-KR" dirty="0" err="1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700808"/>
            <a:ext cx="5292080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/>
              <a:t>&lt;title&gt;</a:t>
            </a:r>
            <a:r>
              <a:rPr lang="ko-KR" altLang="en-US" sz="1400" dirty="0"/>
              <a:t>라디오버튼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하나만 선택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&lt;input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value="1"&gt;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ko-KR" altLang="en-US" sz="1400" dirty="0" err="1"/>
              <a:t>짜장면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="media/jajang.png"&gt;&lt;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value="2" </a:t>
            </a:r>
            <a:r>
              <a:rPr lang="en-US" altLang="ko-KR" sz="1400" b="1" dirty="0"/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ko-KR" altLang="en-US" sz="1400" dirty="0"/>
              <a:t>짬뽕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="media/jjambbong.png"&gt;&lt;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value="3"&gt;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ko-KR" altLang="en-US" sz="1400" dirty="0"/>
              <a:t>탕수육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="media/tangsuyuk.png"&gt;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878266" y="3112678"/>
            <a:ext cx="1483861" cy="612934"/>
          </a:xfrm>
          <a:prstGeom prst="wedgeRoundRectCallout">
            <a:avLst>
              <a:gd name="adj1" fmla="val -62809"/>
              <a:gd name="adj2" fmla="val 810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같은 </a:t>
            </a:r>
            <a:r>
              <a:rPr lang="en-US" altLang="ko-KR" sz="1000" dirty="0"/>
              <a:t>name</a:t>
            </a:r>
            <a:r>
              <a:rPr lang="ko-KR" altLang="en-US" sz="1000" dirty="0"/>
              <a:t>을 가진 </a:t>
            </a:r>
            <a:endParaRPr lang="en-US" altLang="ko-KR" sz="1000" dirty="0"/>
          </a:p>
          <a:p>
            <a:r>
              <a:rPr lang="ko-KR" altLang="en-US" sz="1000" dirty="0"/>
              <a:t>라디오버튼 중</a:t>
            </a:r>
            <a:r>
              <a:rPr lang="en-US" altLang="ko-KR" sz="1000" dirty="0"/>
              <a:t> </a:t>
            </a:r>
            <a:r>
              <a:rPr lang="ko-KR" altLang="en-US" sz="1000" dirty="0"/>
              <a:t>하나만</a:t>
            </a:r>
            <a:endParaRPr lang="en-US" altLang="ko-KR" sz="1000" dirty="0"/>
          </a:p>
          <a:p>
            <a:r>
              <a:rPr lang="ko-KR" altLang="en-US" sz="1000" dirty="0"/>
              <a:t>선택 가능</a:t>
            </a:r>
          </a:p>
        </p:txBody>
      </p:sp>
      <p:sp>
        <p:nvSpPr>
          <p:cNvPr id="7" name="타원 6"/>
          <p:cNvSpPr/>
          <p:nvPr/>
        </p:nvSpPr>
        <p:spPr>
          <a:xfrm>
            <a:off x="4672013" y="4281770"/>
            <a:ext cx="798414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362127" y="4281770"/>
            <a:ext cx="798415" cy="371366"/>
          </a:xfrm>
          <a:custGeom>
            <a:avLst/>
            <a:gdLst>
              <a:gd name="connsiteX0" fmla="*/ 0 w 1320800"/>
              <a:gd name="connsiteY0" fmla="*/ 12144 h 384677"/>
              <a:gd name="connsiteX1" fmla="*/ 685800 w 1320800"/>
              <a:gd name="connsiteY1" fmla="*/ 46011 h 384677"/>
              <a:gd name="connsiteX2" fmla="*/ 1320800 w 1320800"/>
              <a:gd name="connsiteY2" fmla="*/ 384677 h 38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84677">
                <a:moveTo>
                  <a:pt x="0" y="12144"/>
                </a:moveTo>
                <a:cubicBezTo>
                  <a:pt x="232833" y="-1967"/>
                  <a:pt x="465667" y="-16078"/>
                  <a:pt x="685800" y="46011"/>
                </a:cubicBezTo>
                <a:cubicBezTo>
                  <a:pt x="905933" y="108100"/>
                  <a:pt x="1113366" y="246388"/>
                  <a:pt x="1320800" y="38467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42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선택형</a:t>
            </a:r>
            <a:r>
              <a:rPr lang="ko-KR" altLang="en-US" dirty="0"/>
              <a:t> 입력 </a:t>
            </a:r>
            <a:r>
              <a:rPr lang="en-US" altLang="ko-KR" dirty="0"/>
              <a:t>: </a:t>
            </a:r>
            <a:r>
              <a:rPr lang="ko-KR" altLang="en-US" dirty="0" err="1"/>
              <a:t>콤보</a:t>
            </a:r>
            <a:r>
              <a:rPr lang="ko-KR" altLang="en-US" dirty="0"/>
              <a:t> 박스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&lt;select&gt;</a:t>
            </a:r>
          </a:p>
          <a:p>
            <a:pPr lvl="1" fontAlgn="base"/>
            <a:r>
              <a:rPr lang="ko-KR" altLang="en-US" dirty="0" err="1"/>
              <a:t>드롭다운</a:t>
            </a:r>
            <a:r>
              <a:rPr lang="ko-KR" altLang="en-US" dirty="0"/>
              <a:t> 리스트에 목록 출력</a:t>
            </a:r>
            <a:r>
              <a:rPr lang="en-US" altLang="ko-KR" dirty="0"/>
              <a:t>, </a:t>
            </a:r>
            <a:r>
              <a:rPr lang="ko-KR" altLang="en-US" dirty="0"/>
              <a:t>목록을 선택하는 입력 방식</a:t>
            </a:r>
            <a:endParaRPr lang="en-US" altLang="ko-KR" dirty="0"/>
          </a:p>
          <a:p>
            <a:pPr lvl="2" fontAlgn="base"/>
            <a:r>
              <a:rPr lang="en-US" altLang="ko-KR" dirty="0"/>
              <a:t>&lt;option&gt; </a:t>
            </a:r>
            <a:r>
              <a:rPr lang="ko-KR" altLang="en-US" dirty="0"/>
              <a:t>태그로 항목 하나 표현</a:t>
            </a:r>
          </a:p>
          <a:p>
            <a:pPr lvl="2" fontAlgn="base"/>
            <a:endParaRPr lang="ko-KR" altLang="en-US" dirty="0"/>
          </a:p>
          <a:p>
            <a:pPr lvl="1" fontAlgn="base"/>
            <a:endParaRPr lang="en-US" altLang="ko-KR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89" y="2537332"/>
            <a:ext cx="7904323" cy="2043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92" y="4581128"/>
            <a:ext cx="7904020" cy="180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97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E2FA8E98-7C5D-4B69-8376-75E0AEB60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228" y="3856902"/>
            <a:ext cx="2740706" cy="248137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1A05FF-F1DB-4323-92B6-BC5C5BEBC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369" y="1772816"/>
            <a:ext cx="2740706" cy="198038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3-11 </a:t>
            </a:r>
            <a:r>
              <a:rPr lang="ko-KR" altLang="en-US" dirty="0" err="1"/>
              <a:t>콤보박스</a:t>
            </a:r>
            <a:r>
              <a:rPr lang="ko-KR" altLang="en-US" dirty="0"/>
              <a:t>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48264" y="508518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06362" y="2013070"/>
            <a:ext cx="4176464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 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 err="1"/>
              <a:t>콤보박스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음식은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&lt;select</a:t>
            </a:r>
            <a:r>
              <a:rPr lang="en-US" altLang="ko-KR" sz="1400" dirty="0"/>
              <a:t> name="china"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&lt;option </a:t>
            </a:r>
            <a:r>
              <a:rPr lang="en-US" altLang="ko-KR" sz="1400" dirty="0"/>
              <a:t>value="1"</a:t>
            </a:r>
            <a:r>
              <a:rPr lang="en-US" altLang="ko-KR" sz="1400" b="1" dirty="0"/>
              <a:t>&gt;</a:t>
            </a:r>
            <a:r>
              <a:rPr lang="ko-KR" altLang="en-US" sz="1400" b="1" dirty="0" err="1"/>
              <a:t>짜장면</a:t>
            </a:r>
            <a:r>
              <a:rPr lang="en-US" altLang="ko-KR" sz="1400" b="1" dirty="0"/>
              <a:t>&lt;/option&gt;</a:t>
            </a:r>
          </a:p>
          <a:p>
            <a:pPr defTabSz="180000"/>
            <a:r>
              <a:rPr lang="en-US" altLang="ko-KR" sz="1400" dirty="0"/>
              <a:t>		&lt;option value="2" </a:t>
            </a:r>
            <a:r>
              <a:rPr lang="en-US" altLang="ko-KR" sz="1400" b="1" dirty="0"/>
              <a:t>selected</a:t>
            </a:r>
            <a:r>
              <a:rPr lang="en-US" altLang="ko-KR" sz="1400" dirty="0"/>
              <a:t>&gt;</a:t>
            </a:r>
            <a:r>
              <a:rPr lang="ko-KR" altLang="en-US" sz="1400" dirty="0"/>
              <a:t>짬뽕</a:t>
            </a:r>
            <a:r>
              <a:rPr lang="en-US" altLang="ko-KR" sz="1400" dirty="0"/>
              <a:t>&lt;/option&gt;</a:t>
            </a:r>
          </a:p>
          <a:p>
            <a:pPr defTabSz="180000"/>
            <a:r>
              <a:rPr lang="en-US" altLang="ko-KR" sz="1400" dirty="0"/>
              <a:t>		&lt;option value="3"&gt;</a:t>
            </a:r>
            <a:r>
              <a:rPr lang="ko-KR" altLang="en-US" sz="1400" dirty="0"/>
              <a:t>탕수육</a:t>
            </a:r>
            <a:r>
              <a:rPr lang="en-US" altLang="ko-KR" sz="1400" dirty="0"/>
              <a:t>&lt;/option&gt;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&lt;/select&gt;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2771800" y="4562212"/>
            <a:ext cx="792087" cy="31627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07372" y="3261983"/>
            <a:ext cx="1721866" cy="442674"/>
          </a:xfrm>
          <a:prstGeom prst="wedgeRoundRectCallout">
            <a:avLst>
              <a:gd name="adj1" fmla="val 39333"/>
              <a:gd name="adj2" fmla="val 915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selected </a:t>
            </a:r>
            <a:r>
              <a:rPr lang="ko-KR" altLang="en-US" sz="1000" dirty="0"/>
              <a:t>속성이</a:t>
            </a:r>
            <a:r>
              <a:rPr lang="en-US" altLang="ko-KR" sz="1000" dirty="0"/>
              <a:t> </a:t>
            </a:r>
          </a:p>
          <a:p>
            <a:r>
              <a:rPr lang="ko-KR" altLang="en-US" sz="1000" dirty="0"/>
              <a:t>사용되면 선택 상태</a:t>
            </a:r>
          </a:p>
        </p:txBody>
      </p:sp>
      <p:sp>
        <p:nvSpPr>
          <p:cNvPr id="10" name="자유형 9"/>
          <p:cNvSpPr/>
          <p:nvPr/>
        </p:nvSpPr>
        <p:spPr>
          <a:xfrm>
            <a:off x="3507371" y="3356992"/>
            <a:ext cx="2072743" cy="1296144"/>
          </a:xfrm>
          <a:custGeom>
            <a:avLst/>
            <a:gdLst>
              <a:gd name="connsiteX0" fmla="*/ 0 w 2133600"/>
              <a:gd name="connsiteY0" fmla="*/ 609600 h 609600"/>
              <a:gd name="connsiteX1" fmla="*/ 1046480 w 2133600"/>
              <a:gd name="connsiteY1" fmla="*/ 538480 h 609600"/>
              <a:gd name="connsiteX2" fmla="*/ 1696720 w 2133600"/>
              <a:gd name="connsiteY2" fmla="*/ 314960 h 609600"/>
              <a:gd name="connsiteX3" fmla="*/ 2133600 w 2133600"/>
              <a:gd name="connsiteY3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609600">
                <a:moveTo>
                  <a:pt x="0" y="609600"/>
                </a:moveTo>
                <a:cubicBezTo>
                  <a:pt x="381846" y="598593"/>
                  <a:pt x="763693" y="587587"/>
                  <a:pt x="1046480" y="538480"/>
                </a:cubicBezTo>
                <a:cubicBezTo>
                  <a:pt x="1329267" y="489373"/>
                  <a:pt x="1515533" y="404707"/>
                  <a:pt x="1696720" y="314960"/>
                </a:cubicBezTo>
                <a:cubicBezTo>
                  <a:pt x="1877907" y="225213"/>
                  <a:pt x="2060787" y="60960"/>
                  <a:pt x="213360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8594" y="1456038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짜장면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짬뽕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탕수육의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개의 선택 항목을 가지는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콤보박스를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80105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&lt;label&gt;</a:t>
            </a:r>
            <a:r>
              <a:rPr lang="ko-KR" altLang="en-US" dirty="0"/>
              <a:t>로 폼 요소의 캡션 만들기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캡션이란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&lt;label&gt; </a:t>
            </a:r>
            <a:r>
              <a:rPr lang="ko-KR" altLang="en-US" dirty="0"/>
              <a:t>태그로 캡션과 폼 요소를 한 단위로 묶음</a:t>
            </a:r>
            <a:endParaRPr lang="en-US" altLang="ko-KR" dirty="0"/>
          </a:p>
          <a:p>
            <a:pPr lvl="1"/>
            <a:r>
              <a:rPr lang="ko-KR" altLang="en-US" dirty="0"/>
              <a:t>캡션 텍스트를 명료하게 하는 장점</a:t>
            </a:r>
            <a:endParaRPr lang="en-US" altLang="ko-KR" dirty="0"/>
          </a:p>
          <a:p>
            <a:pPr lvl="1"/>
            <a:r>
              <a:rPr lang="en-US" altLang="ko-KR" dirty="0"/>
              <a:t>2 </a:t>
            </a:r>
            <a:r>
              <a:rPr lang="ko-KR" altLang="en-US" dirty="0"/>
              <a:t>가지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547" y="1916832"/>
            <a:ext cx="2448272" cy="31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373065" y="4790430"/>
            <a:ext cx="3438535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&lt;label&gt;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ID : &lt;input type="text" &gt;</a:t>
            </a:r>
          </a:p>
          <a:p>
            <a:pPr defTabSz="180000"/>
            <a:r>
              <a:rPr lang="en-US" altLang="ko-KR" sz="1200" b="1" dirty="0"/>
              <a:t>&lt;/label&gt;</a:t>
            </a:r>
            <a:endParaRPr lang="ko-KR" altLang="en-US" sz="12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03648" y="1955255"/>
            <a:ext cx="2520280" cy="306467"/>
          </a:xfrm>
          <a:prstGeom prst="roundRect">
            <a:avLst>
              <a:gd name="adj" fmla="val 860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사용자 </a:t>
            </a:r>
            <a:r>
              <a:rPr lang="en-US" altLang="ko-KR" sz="1200" dirty="0"/>
              <a:t>ID : &lt;input type="text"&gt;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61067" y="5726534"/>
            <a:ext cx="3450533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 </a:t>
            </a:r>
            <a:r>
              <a:rPr lang="en-US" altLang="ko-KR" sz="1200" b="1" dirty="0">
                <a:solidFill>
                  <a:srgbClr val="C00000"/>
                </a:solidFill>
              </a:rPr>
              <a:t>for="</a:t>
            </a:r>
            <a:r>
              <a:rPr lang="en-US" altLang="ko-KR" sz="1200" b="1" dirty="0" err="1">
                <a:solidFill>
                  <a:srgbClr val="C00000"/>
                </a:solidFill>
              </a:rPr>
              <a:t>loginID</a:t>
            </a:r>
            <a:r>
              <a:rPr lang="en-US" altLang="ko-KR" sz="1200" b="1" dirty="0">
                <a:solidFill>
                  <a:srgbClr val="C00000"/>
                </a:solidFill>
              </a:rPr>
              <a:t>"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 사용자 </a:t>
            </a:r>
            <a:r>
              <a:rPr lang="en-US" altLang="ko-KR" sz="1200" dirty="0"/>
              <a:t>ID : </a:t>
            </a:r>
            <a:r>
              <a:rPr lang="en-US" altLang="ko-KR" sz="1200" b="1" dirty="0"/>
              <a:t>&lt;/label&gt;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&lt;input type="text" </a:t>
            </a:r>
            <a:r>
              <a:rPr lang="en-US" altLang="ko-KR" sz="1200" b="1" dirty="0">
                <a:solidFill>
                  <a:srgbClr val="C00000"/>
                </a:solidFill>
              </a:rPr>
              <a:t>id="</a:t>
            </a:r>
            <a:r>
              <a:rPr lang="en-US" altLang="ko-KR" sz="1200" b="1" dirty="0" err="1">
                <a:solidFill>
                  <a:srgbClr val="C00000"/>
                </a:solidFill>
              </a:rPr>
              <a:t>loginID</a:t>
            </a:r>
            <a:r>
              <a:rPr lang="en-US" altLang="ko-KR" sz="1200" b="1" dirty="0">
                <a:solidFill>
                  <a:srgbClr val="C00000"/>
                </a:solidFill>
              </a:rPr>
              <a:t>"</a:t>
            </a:r>
            <a:r>
              <a:rPr lang="en-US" altLang="ko-KR" sz="1200" b="1" dirty="0"/>
              <a:t>&gt;</a:t>
            </a:r>
          </a:p>
        </p:txBody>
      </p:sp>
      <p:sp>
        <p:nvSpPr>
          <p:cNvPr id="17" name="타원 16"/>
          <p:cNvSpPr/>
          <p:nvPr/>
        </p:nvSpPr>
        <p:spPr>
          <a:xfrm>
            <a:off x="2058324" y="4817165"/>
            <a:ext cx="806475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2430494" y="4475171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캡션</a:t>
            </a:r>
          </a:p>
        </p:txBody>
      </p:sp>
      <p:sp>
        <p:nvSpPr>
          <p:cNvPr id="20" name="타원 19"/>
          <p:cNvSpPr/>
          <p:nvPr/>
        </p:nvSpPr>
        <p:spPr>
          <a:xfrm>
            <a:off x="3101256" y="5747922"/>
            <a:ext cx="822671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3497301" y="5402498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왼쪽 중괄호 5"/>
          <p:cNvSpPr/>
          <p:nvPr/>
        </p:nvSpPr>
        <p:spPr>
          <a:xfrm rot="16200000">
            <a:off x="1819477" y="2001146"/>
            <a:ext cx="143557" cy="792088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57858" y="2512741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/>
              <a:t>캡션</a:t>
            </a:r>
          </a:p>
        </p:txBody>
      </p:sp>
      <p:sp>
        <p:nvSpPr>
          <p:cNvPr id="19" name="왼쪽 중괄호 18"/>
          <p:cNvSpPr/>
          <p:nvPr/>
        </p:nvSpPr>
        <p:spPr>
          <a:xfrm rot="16200000">
            <a:off x="2957763" y="1726496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69149" y="2512283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/>
              <a:t>폼 요소</a:t>
            </a:r>
            <a:endParaRPr lang="ko-KR" altLang="en-US" sz="1050" dirty="0"/>
          </a:p>
        </p:txBody>
      </p:sp>
      <p:sp>
        <p:nvSpPr>
          <p:cNvPr id="23" name="왼쪽 중괄호 22"/>
          <p:cNvSpPr/>
          <p:nvPr/>
        </p:nvSpPr>
        <p:spPr>
          <a:xfrm rot="16200000">
            <a:off x="4986763" y="1965142"/>
            <a:ext cx="143555" cy="864097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789139" y="2512743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/>
              <a:t>캡션</a:t>
            </a:r>
          </a:p>
        </p:txBody>
      </p:sp>
      <p:sp>
        <p:nvSpPr>
          <p:cNvPr id="25" name="왼쪽 중괄호 24"/>
          <p:cNvSpPr/>
          <p:nvPr/>
        </p:nvSpPr>
        <p:spPr>
          <a:xfrm rot="16200000">
            <a:off x="6198122" y="1726498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909508" y="2512285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/>
              <a:t>폼 요소</a:t>
            </a:r>
            <a:endParaRPr lang="ko-KR" altLang="en-US" sz="105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00" y="4772441"/>
            <a:ext cx="2520280" cy="32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00" y="5727682"/>
            <a:ext cx="2520280" cy="32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844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3-12 &lt;label&gt; </a:t>
            </a:r>
            <a:r>
              <a:rPr lang="ko-KR" altLang="en-US" dirty="0"/>
              <a:t>태그로 로그인 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1560" y="2204864"/>
            <a:ext cx="4608512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 name="</a:t>
            </a:r>
            <a:r>
              <a:rPr lang="en-US" altLang="ko-KR" sz="1200" dirty="0" err="1"/>
              <a:t>fo</a:t>
            </a:r>
            <a:r>
              <a:rPr lang="en-US" altLang="ko-KR" sz="1200" dirty="0"/>
              <a:t>" method="get"&gt;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&lt;label&gt;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ID : &lt;input type="text" size="15" value=""&gt;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&lt;/label&gt;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&lt;label for="pass"&gt;</a:t>
            </a:r>
            <a:r>
              <a:rPr lang="ko-KR" altLang="en-US" sz="1200" dirty="0"/>
              <a:t>비밀 번호 </a:t>
            </a:r>
            <a:r>
              <a:rPr lang="en-US" altLang="ko-KR" sz="1200" dirty="0"/>
              <a:t>: </a:t>
            </a:r>
            <a:r>
              <a:rPr lang="en-US" altLang="ko-KR" sz="1200" b="1" dirty="0"/>
              <a:t>&lt;/label&gt;</a:t>
            </a:r>
          </a:p>
          <a:p>
            <a:pPr defTabSz="180000"/>
            <a:r>
              <a:rPr lang="en-US" altLang="ko-KR" sz="1200" dirty="0"/>
              <a:t>	&lt;input </a:t>
            </a:r>
            <a:r>
              <a:rPr lang="en-US" altLang="ko-KR" sz="1200" b="1" dirty="0"/>
              <a:t>id="pass" </a:t>
            </a:r>
            <a:r>
              <a:rPr lang="en-US" altLang="ko-KR" sz="1200" dirty="0"/>
              <a:t>type="password" size="15" value=""&gt;</a:t>
            </a:r>
          </a:p>
          <a:p>
            <a:pPr defTabSz="180000"/>
            <a:r>
              <a:rPr lang="en-US" altLang="ko-KR" sz="1200" dirty="0"/>
              <a:t>	&lt;input type="submit" value="</a:t>
            </a:r>
            <a:r>
              <a:rPr lang="ko-KR" altLang="en-US" sz="1200" dirty="0"/>
              <a:t>완료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25171" y="1429034"/>
            <a:ext cx="8079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3-5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로그인 폼에 있는 캡션을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감싸 다시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BA5CE9-BEE8-4782-A65D-9033CD44A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708920"/>
            <a:ext cx="3224012" cy="211594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3832526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132" y="4388978"/>
            <a:ext cx="1829172" cy="973592"/>
          </a:xfrm>
          <a:prstGeom prst="rect">
            <a:avLst/>
          </a:prstGeom>
          <a:ln>
            <a:solidFill>
              <a:srgbClr val="4FB4F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선택형</a:t>
            </a:r>
            <a:r>
              <a:rPr lang="ko-KR" altLang="en-US" dirty="0"/>
              <a:t> 요소의 캡션을 </a:t>
            </a:r>
            <a:r>
              <a:rPr lang="en-US" altLang="ko-KR" dirty="0"/>
              <a:t>&lt;label&gt;</a:t>
            </a:r>
            <a:r>
              <a:rPr lang="ko-KR" altLang="en-US" dirty="0"/>
              <a:t>로 감싸기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355482"/>
            <a:ext cx="8153400" cy="5040560"/>
          </a:xfrm>
        </p:spPr>
        <p:txBody>
          <a:bodyPr/>
          <a:lstStyle/>
          <a:p>
            <a:r>
              <a:rPr lang="ko-KR" altLang="en-US" dirty="0" err="1"/>
              <a:t>선택형</a:t>
            </a:r>
            <a:r>
              <a:rPr lang="ko-KR" altLang="en-US" dirty="0"/>
              <a:t> 요소에 </a:t>
            </a:r>
            <a:r>
              <a:rPr lang="en-US" altLang="ko-KR" dirty="0"/>
              <a:t>&lt;label&gt; </a:t>
            </a:r>
            <a:r>
              <a:rPr lang="ko-KR" altLang="en-US" dirty="0"/>
              <a:t>태그 사용</a:t>
            </a:r>
            <a:endParaRPr lang="en-US" altLang="ko-KR" dirty="0"/>
          </a:p>
          <a:p>
            <a:pPr lvl="1"/>
            <a:r>
              <a:rPr lang="ko-KR" altLang="en-US" dirty="0"/>
              <a:t>캡션 텍스트나 이미지를 선택해도 폼 요소를 선택한 것으로 처리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94421" y="3500606"/>
            <a:ext cx="4608512" cy="471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 for="china"&gt;</a:t>
            </a:r>
            <a:r>
              <a:rPr lang="ko-KR" altLang="en-US" sz="1200" b="1" dirty="0" err="1"/>
              <a:t>짜장면</a:t>
            </a:r>
            <a:r>
              <a:rPr lang="en-US" altLang="ko-KR" sz="1200" b="1" dirty="0"/>
              <a:t>&lt;/label&gt;</a:t>
            </a:r>
          </a:p>
          <a:p>
            <a:pPr defTabSz="180000"/>
            <a:r>
              <a:rPr lang="en-US" altLang="ko-KR" sz="1200" dirty="0"/>
              <a:t>&lt;input type="radio" name="china" </a:t>
            </a:r>
            <a:r>
              <a:rPr lang="en-US" altLang="ko-KR" sz="1200" b="1" dirty="0"/>
              <a:t>id="china"</a:t>
            </a:r>
            <a:r>
              <a:rPr lang="en-US" altLang="ko-KR" sz="1200" dirty="0"/>
              <a:t> value="1"&gt;</a:t>
            </a:r>
          </a:p>
        </p:txBody>
      </p:sp>
      <p:sp>
        <p:nvSpPr>
          <p:cNvPr id="6" name="타원 5"/>
          <p:cNvSpPr/>
          <p:nvPr/>
        </p:nvSpPr>
        <p:spPr>
          <a:xfrm>
            <a:off x="2073667" y="3468228"/>
            <a:ext cx="872824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14701" y="3694143"/>
            <a:ext cx="802998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629" y="3542387"/>
            <a:ext cx="828675" cy="3333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직선 화살표 연결선 8"/>
          <p:cNvCxnSpPr>
            <a:stCxn id="6" idx="5"/>
            <a:endCxn id="7" idx="2"/>
          </p:cNvCxnSpPr>
          <p:nvPr/>
        </p:nvCxnSpPr>
        <p:spPr>
          <a:xfrm>
            <a:off x="2818669" y="3697765"/>
            <a:ext cx="1196032" cy="130838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493005" y="2561883"/>
            <a:ext cx="5815299" cy="522030"/>
            <a:chOff x="1291837" y="2288146"/>
            <a:chExt cx="5815299" cy="522030"/>
          </a:xfrm>
        </p:grpSpPr>
        <p:sp>
          <p:nvSpPr>
            <p:cNvPr id="10" name="직사각형 9"/>
            <p:cNvSpPr/>
            <p:nvPr/>
          </p:nvSpPr>
          <p:spPr>
            <a:xfrm>
              <a:off x="1291837" y="2288146"/>
              <a:ext cx="4604444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/>
                <a:t>&lt;label&gt;</a:t>
              </a:r>
              <a:r>
                <a:rPr lang="ko-KR" altLang="en-US" sz="1200" dirty="0" err="1"/>
                <a:t>짜장면</a:t>
              </a:r>
              <a:r>
                <a:rPr lang="en-US" altLang="ko-KR" sz="1200" dirty="0"/>
                <a:t> &lt;input type="radio" name="china" value="1"&gt;</a:t>
              </a:r>
            </a:p>
            <a:p>
              <a:pPr defTabSz="180000"/>
              <a:r>
                <a:rPr lang="en-US" altLang="ko-KR" sz="1200" b="1" dirty="0"/>
                <a:t>&lt;/label&gt;</a:t>
              </a:r>
            </a:p>
          </p:txBody>
        </p:sp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8461" y="2349138"/>
              <a:ext cx="828675" cy="3333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1939909" y="2310424"/>
              <a:ext cx="504056" cy="243326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사각형 설명선 17"/>
            <p:cNvSpPr/>
            <p:nvPr/>
          </p:nvSpPr>
          <p:spPr>
            <a:xfrm>
              <a:off x="2515568" y="2627681"/>
              <a:ext cx="496729" cy="182495"/>
            </a:xfrm>
            <a:prstGeom prst="wedgeRoundRectCallout">
              <a:avLst>
                <a:gd name="adj1" fmla="val -87988"/>
                <a:gd name="adj2" fmla="val -9195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캡션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499199" y="4461600"/>
            <a:ext cx="366703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&lt;input type="radio" name="china" value="1"&gt;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ko-KR" altLang="en-US" sz="1200" dirty="0" err="1"/>
              <a:t>짜장면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="jajang.png"&gt;</a:t>
            </a:r>
          </a:p>
          <a:p>
            <a:pPr defTabSz="180000"/>
            <a:r>
              <a:rPr lang="en-US" altLang="ko-KR" sz="1200" b="1" dirty="0"/>
              <a:t>&lt;/label&gt;</a:t>
            </a:r>
          </a:p>
        </p:txBody>
      </p:sp>
      <p:sp>
        <p:nvSpPr>
          <p:cNvPr id="19" name="타원 18"/>
          <p:cNvSpPr/>
          <p:nvPr/>
        </p:nvSpPr>
        <p:spPr>
          <a:xfrm>
            <a:off x="1709853" y="4823123"/>
            <a:ext cx="2520280" cy="29044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305236" y="5022323"/>
            <a:ext cx="496729" cy="182495"/>
          </a:xfrm>
          <a:prstGeom prst="wedgeRoundRectCallout">
            <a:avLst>
              <a:gd name="adj1" fmla="val -76764"/>
              <a:gd name="adj2" fmla="val -47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캡션</a:t>
            </a: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5242565" y="4307810"/>
            <a:ext cx="496729" cy="182495"/>
          </a:xfrm>
          <a:prstGeom prst="wedgeRoundRectCallout">
            <a:avLst>
              <a:gd name="adj1" fmla="val 49701"/>
              <a:gd name="adj2" fmla="val 1443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캡션</a:t>
            </a:r>
          </a:p>
        </p:txBody>
      </p:sp>
      <p:sp>
        <p:nvSpPr>
          <p:cNvPr id="24" name="자유형 23"/>
          <p:cNvSpPr/>
          <p:nvPr/>
        </p:nvSpPr>
        <p:spPr>
          <a:xfrm>
            <a:off x="5684460" y="4362015"/>
            <a:ext cx="1623844" cy="1011201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91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</a:t>
            </a:r>
            <a:r>
              <a:rPr lang="ko-KR" altLang="en-US" dirty="0"/>
              <a:t>의 문서 구조화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HTML</a:t>
            </a:r>
            <a:r>
              <a:rPr lang="ko-KR" altLang="en-US" dirty="0"/>
              <a:t>의 한계 </a:t>
            </a:r>
            <a:r>
              <a:rPr lang="en-US" altLang="ko-KR" dirty="0"/>
              <a:t>: </a:t>
            </a:r>
            <a:r>
              <a:rPr lang="ko-KR" altLang="en-US" dirty="0"/>
              <a:t>웹 문서 구조를 표현하는 태그 없음</a:t>
            </a:r>
            <a:endParaRPr lang="en-US" altLang="ko-KR" dirty="0"/>
          </a:p>
          <a:p>
            <a:pPr lvl="2"/>
            <a:r>
              <a:rPr lang="en-US" altLang="ko-KR" dirty="0"/>
              <a:t>&lt;div&gt; </a:t>
            </a:r>
            <a:r>
              <a:rPr lang="ko-KR" altLang="en-US" dirty="0"/>
              <a:t>태그나 </a:t>
            </a:r>
            <a:r>
              <a:rPr lang="en-US" altLang="ko-KR" dirty="0"/>
              <a:t>&lt;table&gt; </a:t>
            </a:r>
            <a:r>
              <a:rPr lang="ko-KR" altLang="en-US" dirty="0"/>
              <a:t>태그로 구조화되어 보이게 작성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페이지의 소스를 보면 문서 구조 파악 불가능</a:t>
            </a:r>
            <a:endParaRPr lang="en-US" altLang="ko-KR" dirty="0"/>
          </a:p>
          <a:p>
            <a:r>
              <a:rPr lang="ko-KR" altLang="en-US" dirty="0"/>
              <a:t>문서 구조화의 이유</a:t>
            </a:r>
            <a:endParaRPr lang="en-US" altLang="ko-KR" dirty="0"/>
          </a:p>
          <a:p>
            <a:pPr lvl="1"/>
            <a:r>
              <a:rPr lang="ko-KR" altLang="en-US" dirty="0"/>
              <a:t>검색 엔진이 좋아하는 웹 페이지 작성의 필요성 대두</a:t>
            </a:r>
            <a:endParaRPr lang="en-US" altLang="ko-KR" dirty="0"/>
          </a:p>
          <a:p>
            <a:pPr lvl="2"/>
            <a:r>
              <a:rPr lang="ko-KR" altLang="en-US" dirty="0"/>
              <a:t>정보 탐색이 중요해진 시대</a:t>
            </a:r>
            <a:endParaRPr lang="en-US" altLang="ko-KR" dirty="0"/>
          </a:p>
          <a:p>
            <a:pPr lvl="2"/>
            <a:r>
              <a:rPr lang="ko-KR" altLang="en-US" dirty="0"/>
              <a:t>사물인터넷으로 </a:t>
            </a:r>
            <a:r>
              <a:rPr lang="en-US" altLang="ko-KR" dirty="0"/>
              <a:t>IT </a:t>
            </a:r>
            <a:r>
              <a:rPr lang="ko-KR" altLang="en-US" dirty="0"/>
              <a:t>장치들이 스스로 정보 검색하는 시대</a:t>
            </a:r>
            <a:endParaRPr lang="en-US" altLang="ko-KR" dirty="0"/>
          </a:p>
          <a:p>
            <a:pPr lvl="2"/>
            <a:r>
              <a:rPr lang="ko-KR" altLang="en-US" dirty="0"/>
              <a:t>사용자가 만든 웹 페이지 가치 극대화 </a:t>
            </a:r>
            <a:r>
              <a:rPr lang="en-US" altLang="ko-KR" dirty="0"/>
              <a:t>– </a:t>
            </a:r>
            <a:r>
              <a:rPr lang="ko-KR" altLang="en-US" dirty="0"/>
              <a:t>탐색이 쉽도록 작성</a:t>
            </a:r>
            <a:endParaRPr lang="en-US" altLang="ko-KR" dirty="0"/>
          </a:p>
          <a:p>
            <a:r>
              <a:rPr lang="ko-KR" altLang="en-US" dirty="0" err="1"/>
              <a:t>시맨틱</a:t>
            </a:r>
            <a:r>
              <a:rPr lang="ko-KR" altLang="en-US" dirty="0"/>
              <a:t> 웹</a:t>
            </a:r>
            <a:endParaRPr lang="en-US" altLang="ko-KR" dirty="0"/>
          </a:p>
          <a:p>
            <a:pPr lvl="1"/>
            <a:r>
              <a:rPr lang="ko-KR" altLang="en-US" dirty="0"/>
              <a:t>웹 문서를 구조화하여 의미 있는 내용 탐색이 용이한 웹</a:t>
            </a:r>
            <a:endParaRPr lang="en-US" altLang="ko-KR" dirty="0"/>
          </a:p>
          <a:p>
            <a:pPr lvl="1"/>
            <a:r>
              <a:rPr lang="ko-KR" altLang="en-US" dirty="0"/>
              <a:t>기존 태그</a:t>
            </a:r>
            <a:endParaRPr lang="en-US" altLang="ko-KR" dirty="0"/>
          </a:p>
          <a:p>
            <a:pPr lvl="2"/>
            <a:r>
              <a:rPr lang="en-US" altLang="ko-KR" dirty="0"/>
              <a:t>&lt;p&gt;, &lt;div&gt;, &lt;h1&gt;, &lt;h2&gt; </a:t>
            </a:r>
            <a:r>
              <a:rPr lang="ko-KR" altLang="en-US" dirty="0"/>
              <a:t>등 태그 사용</a:t>
            </a:r>
            <a:r>
              <a:rPr lang="en-US" altLang="ko-KR" dirty="0"/>
              <a:t>. </a:t>
            </a:r>
            <a:r>
              <a:rPr lang="ko-KR" altLang="en-US" dirty="0"/>
              <a:t>문서의 구조나 의미 전달 어려움</a:t>
            </a:r>
          </a:p>
          <a:p>
            <a:pPr lvl="1"/>
            <a:r>
              <a:rPr lang="ko-KR" altLang="en-US" dirty="0" err="1"/>
              <a:t>시맨틱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2"/>
            <a:r>
              <a:rPr lang="ko-KR" altLang="en-US" dirty="0"/>
              <a:t>문서의 구조와 의미를 전달하는 태그</a:t>
            </a:r>
            <a:endParaRPr lang="en-US" altLang="ko-KR" dirty="0"/>
          </a:p>
          <a:p>
            <a:pPr lvl="2"/>
            <a:r>
              <a:rPr lang="en-US" altLang="ko-KR" dirty="0"/>
              <a:t>&lt;header&gt;, &lt;section&gt;, &lt;article&gt;, &lt;main&gt;, &lt;summary&gt;, &lt;mark&gt;, &lt;time&gt;</a:t>
            </a:r>
          </a:p>
          <a:p>
            <a:r>
              <a:rPr lang="ko-KR" altLang="en-US" dirty="0" err="1"/>
              <a:t>구글</a:t>
            </a:r>
            <a:r>
              <a:rPr lang="ko-KR" altLang="en-US" dirty="0"/>
              <a:t> 검색 엔진 사례</a:t>
            </a:r>
            <a:endParaRPr lang="en-US" altLang="ko-KR" dirty="0"/>
          </a:p>
          <a:p>
            <a:pPr lvl="1"/>
            <a:r>
              <a:rPr lang="ko-KR" altLang="en-US" dirty="0"/>
              <a:t>웹 페이지에서 </a:t>
            </a:r>
            <a:r>
              <a:rPr lang="ko-KR" altLang="en-US" dirty="0" err="1"/>
              <a:t>시맨틱</a:t>
            </a:r>
            <a:r>
              <a:rPr lang="ko-KR" altLang="en-US" dirty="0"/>
              <a:t> 태그 검색</a:t>
            </a:r>
            <a:endParaRPr lang="en-US" altLang="ko-KR" dirty="0"/>
          </a:p>
          <a:p>
            <a:pPr lvl="1"/>
            <a:r>
              <a:rPr lang="ko-KR" altLang="en-US" dirty="0"/>
              <a:t>리뷰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제품</a:t>
            </a:r>
            <a:r>
              <a:rPr lang="en-US" altLang="ko-KR" dirty="0"/>
              <a:t>, </a:t>
            </a:r>
            <a:r>
              <a:rPr lang="ko-KR" altLang="en-US" dirty="0"/>
              <a:t>업체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음악 등 검색 결과 제공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461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A241C3A-8C17-4E2B-BB51-14249EF83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325" y="2276872"/>
            <a:ext cx="2320091" cy="388374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42938" y="1772816"/>
            <a:ext cx="5256585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캡션을 가진 라디오버튼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먹고 싶은 것 하나만 선택</a:t>
            </a:r>
            <a:r>
              <a:rPr lang="en-US" altLang="ko-KR" sz="1200" dirty="0"/>
              <a:t>?(&amp;</a:t>
            </a:r>
            <a:r>
              <a:rPr lang="en-US" altLang="ko-KR" sz="1200" dirty="0" err="1"/>
              <a:t>lt;label&amp;gt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이용</a:t>
            </a:r>
            <a:r>
              <a:rPr lang="en-US" altLang="ko-KR" sz="1200" dirty="0"/>
              <a:t>)&lt;/h3&gt;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&lt;label&gt;</a:t>
            </a:r>
          </a:p>
          <a:p>
            <a:pPr defTabSz="180000"/>
            <a:r>
              <a:rPr lang="en-US" altLang="ko-KR" sz="1200" dirty="0"/>
              <a:t>		&lt;input type="radio" name="china" value="1"&gt;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 err="1"/>
              <a:t>짜장면</a:t>
            </a:r>
            <a:r>
              <a:rPr lang="ko-KR" altLang="en-US" sz="1200" dirty="0"/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="media/jajang.png"&gt;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&lt;/label&gt;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&lt;label&gt;</a:t>
            </a:r>
          </a:p>
          <a:p>
            <a:pPr defTabSz="180000"/>
            <a:r>
              <a:rPr lang="en-US" altLang="ko-KR" sz="1200" dirty="0"/>
              <a:t>		&lt;input type="radio" name="china" value="2" checked&gt;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짬뽕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="media/jjambbong.png"&gt;</a:t>
            </a:r>
          </a:p>
          <a:p>
            <a:pPr defTabSz="180000"/>
            <a:r>
              <a:rPr lang="en-US" altLang="ko-KR" sz="1200" dirty="0"/>
              <a:t>	&lt;/label&gt;&lt;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&lt;label&gt;</a:t>
            </a:r>
          </a:p>
          <a:p>
            <a:pPr defTabSz="180000"/>
            <a:r>
              <a:rPr lang="en-US" altLang="ko-KR" sz="1200" dirty="0"/>
              <a:t>		&lt;input type="radio" name="china" value="3"&gt;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탕수육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="media/tangsuyuk.png"&gt;</a:t>
            </a:r>
          </a:p>
          <a:p>
            <a:pPr defTabSz="180000"/>
            <a:r>
              <a:rPr lang="en-US" altLang="ko-KR" sz="1200" dirty="0"/>
              <a:t>	&lt;/label&gt;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3-13 &lt;label&gt;</a:t>
            </a:r>
            <a:r>
              <a:rPr lang="ko-KR" altLang="en-US" dirty="0"/>
              <a:t>로 라디오버튼에 캡션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167739" y="3609112"/>
            <a:ext cx="1512168" cy="792088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602644" y="3321080"/>
            <a:ext cx="988867" cy="442674"/>
          </a:xfrm>
          <a:prstGeom prst="wedgeRoundRectCallout">
            <a:avLst>
              <a:gd name="adj1" fmla="val -52339"/>
              <a:gd name="adj2" fmla="val 772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&lt;label&gt;</a:t>
            </a:r>
            <a:r>
              <a:rPr lang="ko-KR" altLang="en-US" sz="1000" dirty="0"/>
              <a:t>로</a:t>
            </a:r>
            <a:endParaRPr lang="en-US" altLang="ko-KR" sz="1000" dirty="0"/>
          </a:p>
          <a:p>
            <a:r>
              <a:rPr lang="ko-KR" altLang="en-US" sz="1000" dirty="0"/>
              <a:t>캡션 감싸기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2644" y="4329192"/>
            <a:ext cx="869351" cy="442674"/>
          </a:xfrm>
          <a:prstGeom prst="wedgeRoundRectCallout">
            <a:avLst>
              <a:gd name="adj1" fmla="val -78713"/>
              <a:gd name="adj2" fmla="val -781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캡션 부분</a:t>
            </a:r>
            <a:endParaRPr lang="en-US" altLang="ko-KR" sz="1000" dirty="0"/>
          </a:p>
          <a:p>
            <a:r>
              <a:rPr lang="ko-KR" altLang="en-US" sz="1000" dirty="0"/>
              <a:t>클릭 가능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46026" y="1393031"/>
            <a:ext cx="75848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3-10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라디오버튼에 캡션을 삽입하라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71228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에서의 색 표현</a:t>
            </a:r>
            <a:endParaRPr lang="ko-KR" altLang="en-US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색 코드 </a:t>
            </a:r>
            <a:r>
              <a:rPr lang="en-US" altLang="ko-KR" dirty="0"/>
              <a:t>- #</a:t>
            </a:r>
            <a:r>
              <a:rPr lang="en-US" altLang="ko-KR" dirty="0" err="1"/>
              <a:t>rrggbb</a:t>
            </a:r>
            <a:endParaRPr lang="en-US" altLang="ko-KR" dirty="0"/>
          </a:p>
          <a:p>
            <a:pPr lvl="1"/>
            <a:r>
              <a:rPr lang="en-US" altLang="ko-KR" dirty="0" err="1"/>
              <a:t>rr</a:t>
            </a:r>
            <a:r>
              <a:rPr lang="ko-KR" altLang="en-US" dirty="0"/>
              <a:t>은 빨간색</a:t>
            </a:r>
            <a:r>
              <a:rPr lang="en-US" altLang="ko-KR" dirty="0"/>
              <a:t>, gg</a:t>
            </a:r>
            <a:r>
              <a:rPr lang="ko-KR" altLang="en-US" dirty="0"/>
              <a:t>는 초록색</a:t>
            </a:r>
            <a:r>
              <a:rPr lang="en-US" altLang="ko-KR" dirty="0"/>
              <a:t>, bb</a:t>
            </a:r>
            <a:r>
              <a:rPr lang="ko-KR" altLang="en-US" dirty="0"/>
              <a:t>는 파란색 농도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색 이름과 색 코드 샘플</a:t>
            </a:r>
            <a:endParaRPr lang="en-US" altLang="ko-KR" dirty="0"/>
          </a:p>
          <a:p>
            <a:pPr marL="685800" lvl="2" indent="0">
              <a:buNone/>
            </a:pPr>
            <a:endParaRPr lang="ko-KR" altLang="en-US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6371" y="3063124"/>
            <a:ext cx="1935832" cy="64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2800" b="1" spc="1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# 80</a:t>
            </a:r>
            <a:r>
              <a:rPr lang="en-US" altLang="ko-KR" sz="1100" b="1" spc="1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800" b="1" spc="1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00</a:t>
            </a:r>
            <a:r>
              <a:rPr lang="en-US" altLang="ko-KR" sz="1100" b="1" spc="1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800" b="1" spc="1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FF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541741" y="2928786"/>
            <a:ext cx="5180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+mj-lt"/>
              </a:rPr>
              <a:t>green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182038" y="2932829"/>
            <a:ext cx="3754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+mj-lt"/>
              </a:rPr>
              <a:t>red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055543" y="2932830"/>
            <a:ext cx="4363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F0"/>
                </a:solidFill>
                <a:latin typeface="+mj-lt"/>
              </a:rPr>
              <a:t>blue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004048" y="3104098"/>
            <a:ext cx="2160240" cy="612934"/>
          </a:xfrm>
          <a:prstGeom prst="wedgeRoundRectCallout">
            <a:avLst>
              <a:gd name="adj1" fmla="val -60432"/>
              <a:gd name="adj2" fmla="val -181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/>
              <a:t>빨간색</a:t>
            </a:r>
            <a:r>
              <a:rPr lang="en-US" altLang="ko-KR" sz="1000" dirty="0"/>
              <a:t>(red) </a:t>
            </a:r>
            <a:r>
              <a:rPr lang="ko-KR" altLang="en-US" sz="1000" dirty="0"/>
              <a:t>성분 </a:t>
            </a:r>
            <a:r>
              <a:rPr lang="en-US" altLang="ko-KR" sz="1000" dirty="0"/>
              <a:t>0x80(128), </a:t>
            </a:r>
            <a:r>
              <a:rPr lang="ko-KR" altLang="en-US" sz="1000" dirty="0"/>
              <a:t>초록색 성분은 없고</a:t>
            </a:r>
            <a:r>
              <a:rPr lang="en-US" altLang="ko-KR" sz="1000" dirty="0"/>
              <a:t>, </a:t>
            </a:r>
            <a:r>
              <a:rPr lang="ko-KR" altLang="en-US" sz="1000" dirty="0"/>
              <a:t>파란색</a:t>
            </a:r>
            <a:r>
              <a:rPr lang="en-US" altLang="ko-KR" sz="1000" dirty="0"/>
              <a:t>(blue) </a:t>
            </a:r>
            <a:r>
              <a:rPr lang="ko-KR" altLang="en-US" sz="1000" dirty="0"/>
              <a:t>성분이 </a:t>
            </a:r>
            <a:r>
              <a:rPr lang="en-US" altLang="ko-KR" sz="1000" dirty="0"/>
              <a:t>0xFF(255)</a:t>
            </a:r>
            <a:r>
              <a:rPr lang="ko-KR" altLang="en-US" sz="1000" dirty="0"/>
              <a:t>가 혼합된 보라색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459" y="3199662"/>
            <a:ext cx="452606" cy="40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오른쪽 대괄호 13"/>
          <p:cNvSpPr/>
          <p:nvPr/>
        </p:nvSpPr>
        <p:spPr>
          <a:xfrm rot="16200000">
            <a:off x="2345599" y="3052513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대괄호 14"/>
          <p:cNvSpPr/>
          <p:nvPr/>
        </p:nvSpPr>
        <p:spPr>
          <a:xfrm rot="16200000">
            <a:off x="2768676" y="305251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대괄호 15"/>
          <p:cNvSpPr/>
          <p:nvPr/>
        </p:nvSpPr>
        <p:spPr>
          <a:xfrm rot="16200000">
            <a:off x="3230015" y="305251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491880" y="3386279"/>
            <a:ext cx="432048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1" name="꺾인 연결선 30"/>
          <p:cNvCxnSpPr/>
          <p:nvPr/>
        </p:nvCxnSpPr>
        <p:spPr>
          <a:xfrm rot="10800000" flipV="1">
            <a:off x="2412306" y="2517483"/>
            <a:ext cx="719535" cy="348415"/>
          </a:xfrm>
          <a:prstGeom prst="bentConnector3">
            <a:avLst>
              <a:gd name="adj1" fmla="val 1008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091088" y="2376600"/>
            <a:ext cx="36808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ko-KR" sz="1400" dirty="0"/>
              <a:t>8</a:t>
            </a:r>
            <a:r>
              <a:rPr lang="ko-KR" altLang="en-US" sz="1400" dirty="0"/>
              <a:t>비트 범위</a:t>
            </a:r>
            <a:r>
              <a:rPr lang="en-US" altLang="ko-KR" sz="1400" dirty="0"/>
              <a:t>(0~255)</a:t>
            </a:r>
            <a:r>
              <a:rPr lang="ko-KR" altLang="en-US" sz="1400" dirty="0"/>
              <a:t>로 </a:t>
            </a:r>
            <a:r>
              <a:rPr lang="en-US" altLang="ko-KR" sz="1400" dirty="0"/>
              <a:t>16</a:t>
            </a:r>
            <a:r>
              <a:rPr lang="ko-KR" altLang="en-US" sz="1400" dirty="0"/>
              <a:t>진수</a:t>
            </a:r>
            <a:r>
              <a:rPr lang="en-US" altLang="ko-KR" sz="1400" dirty="0"/>
              <a:t>(0~FF)</a:t>
            </a:r>
            <a:r>
              <a:rPr lang="ko-KR" altLang="en-US" sz="1400" dirty="0"/>
              <a:t>로 표기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64511"/>
            <a:ext cx="754605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9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색 입력</a:t>
            </a:r>
            <a:r>
              <a:rPr lang="en-US" altLang="ko-KR" dirty="0"/>
              <a:t> </a:t>
            </a:r>
            <a:r>
              <a:rPr lang="ko-KR" altLang="en-US" dirty="0"/>
              <a:t>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&lt;input type="color"&gt;</a:t>
            </a:r>
          </a:p>
          <a:p>
            <a:pPr lvl="1"/>
            <a:r>
              <a:rPr lang="ko-KR" altLang="en-US" dirty="0"/>
              <a:t>컬러 다이얼로그 출력</a:t>
            </a:r>
            <a:r>
              <a:rPr lang="en-US" altLang="ko-KR" dirty="0"/>
              <a:t>, </a:t>
            </a:r>
            <a:r>
              <a:rPr lang="ko-KR" altLang="en-US" dirty="0"/>
              <a:t>사용자로부터 색 선택</a:t>
            </a:r>
            <a:endParaRPr lang="en-US" altLang="ko-KR" dirty="0"/>
          </a:p>
          <a:p>
            <a:pPr lvl="1"/>
            <a:r>
              <a:rPr lang="ko-KR" altLang="en-US" dirty="0"/>
              <a:t>사용 예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2636912"/>
            <a:ext cx="4575291" cy="480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&lt;input type="color" value="#00FF00"&gt; 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933719" y="3307000"/>
            <a:ext cx="1224136" cy="390953"/>
          </a:xfrm>
          <a:prstGeom prst="wedgeRoundRectCallout">
            <a:avLst>
              <a:gd name="adj1" fmla="val -66927"/>
              <a:gd name="adj2" fmla="val -119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tIns="3600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value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는 초기 색</a:t>
            </a:r>
          </a:p>
        </p:txBody>
      </p:sp>
    </p:spTree>
    <p:extLst>
      <p:ext uri="{BB962C8B-B14F-4D97-AF65-F5344CB8AC3E}">
        <p14:creationId xmlns:p14="http://schemas.microsoft.com/office/powerpoint/2010/main" val="1836406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7502" y="1556792"/>
            <a:ext cx="521070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색 입력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컬러다이얼로그로 색 입력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색 선택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/>
              <a:t>input type="color" value="#00BFFF" 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onchange</a:t>
            </a:r>
            <a:r>
              <a:rPr lang="en-US" altLang="ko-KR" sz="1400" dirty="0" smtClean="0"/>
              <a:t>=</a:t>
            </a:r>
            <a:r>
              <a:rPr lang="en-US" altLang="ko-KR" sz="1400" dirty="0" smtClean="0">
                <a:solidFill>
                  <a:srgbClr val="C00000"/>
                </a:solidFill>
              </a:rPr>
              <a:t>"</a:t>
            </a:r>
            <a:r>
              <a:rPr lang="en-US" altLang="ko-KR" sz="1400" dirty="0" err="1">
                <a:solidFill>
                  <a:srgbClr val="C00000"/>
                </a:solidFill>
              </a:rPr>
              <a:t>document.body.style.color</a:t>
            </a:r>
            <a:r>
              <a:rPr lang="en-US" altLang="ko-KR" sz="1400" dirty="0">
                <a:solidFill>
                  <a:srgbClr val="C00000"/>
                </a:solidFill>
              </a:rPr>
              <a:t>=</a:t>
            </a:r>
            <a:r>
              <a:rPr lang="en-US" altLang="ko-KR" sz="1400" dirty="0" err="1">
                <a:solidFill>
                  <a:srgbClr val="C00000"/>
                </a:solidFill>
              </a:rPr>
              <a:t>this.value</a:t>
            </a:r>
            <a:r>
              <a:rPr lang="en-US" altLang="ko-KR" sz="1400" dirty="0">
                <a:solidFill>
                  <a:srgbClr val="C00000"/>
                </a:solidFill>
              </a:rPr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61E39D2-01F2-4413-9B47-8EB660F79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901" y="1418431"/>
            <a:ext cx="2100347" cy="146151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877ECC7-6403-445F-A789-2AE614712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157" y="1412776"/>
            <a:ext cx="2100347" cy="146151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C92CD3A-3804-486B-A535-FEE6B46DE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52" y="3271753"/>
            <a:ext cx="2885349" cy="310511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3–14 </a:t>
            </a:r>
            <a:r>
              <a:rPr lang="ko-KR" altLang="en-US" dirty="0"/>
              <a:t>컬러 다이얼로그로 색 입력 응용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267744" y="4653136"/>
            <a:ext cx="1656184" cy="612934"/>
          </a:xfrm>
          <a:prstGeom prst="wedgeRoundRectCallout">
            <a:avLst>
              <a:gd name="adj1" fmla="val -46009"/>
              <a:gd name="adj2" fmla="val -93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/>
              <a:t>선택한 색을 브라우저의 </a:t>
            </a:r>
            <a:endParaRPr lang="en-US" altLang="ko-KR" sz="1000" dirty="0"/>
          </a:p>
          <a:p>
            <a:pPr fontAlgn="base"/>
            <a:r>
              <a:rPr lang="ko-KR" altLang="en-US" sz="1000" dirty="0"/>
              <a:t>바탕 글자에 적용하는 자바스크립트 코드</a:t>
            </a:r>
          </a:p>
        </p:txBody>
      </p:sp>
      <p:sp>
        <p:nvSpPr>
          <p:cNvPr id="9" name="자유형 8"/>
          <p:cNvSpPr/>
          <p:nvPr/>
        </p:nvSpPr>
        <p:spPr>
          <a:xfrm>
            <a:off x="5685855" y="2565745"/>
            <a:ext cx="687789" cy="680404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029749" y="2243436"/>
            <a:ext cx="466745" cy="272415"/>
          </a:xfrm>
          <a:prstGeom prst="wedgeRoundRectCallout">
            <a:avLst>
              <a:gd name="adj1" fmla="val -128266"/>
              <a:gd name="adj2" fmla="val 455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클릭</a:t>
            </a:r>
          </a:p>
        </p:txBody>
      </p:sp>
      <p:sp>
        <p:nvSpPr>
          <p:cNvPr id="11" name="자유형 10"/>
          <p:cNvSpPr/>
          <p:nvPr/>
        </p:nvSpPr>
        <p:spPr>
          <a:xfrm flipH="1">
            <a:off x="7169757" y="2565744"/>
            <a:ext cx="464496" cy="660775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75909" y="2896641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value="#00BFFF＂</a:t>
            </a:r>
            <a:r>
              <a:rPr lang="ko-KR" altLang="en-US" sz="900" dirty="0"/>
              <a:t>색은 </a:t>
            </a:r>
            <a:endParaRPr lang="en-US" altLang="ko-KR" sz="900" dirty="0"/>
          </a:p>
          <a:p>
            <a:r>
              <a:rPr lang="ko-KR" altLang="en-US" sz="900" dirty="0"/>
              <a:t>컬러 다이얼로그의 초기 색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182260" y="2931264"/>
            <a:ext cx="16436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사용자가 </a:t>
            </a:r>
            <a:r>
              <a:rPr lang="en-US" altLang="ko-KR" sz="900" dirty="0"/>
              <a:t>#FF80FF </a:t>
            </a:r>
            <a:r>
              <a:rPr lang="ko-KR" altLang="en-US" sz="900" dirty="0"/>
              <a:t>색 선택</a:t>
            </a:r>
          </a:p>
        </p:txBody>
      </p:sp>
      <p:sp>
        <p:nvSpPr>
          <p:cNvPr id="15" name="타원 14"/>
          <p:cNvSpPr/>
          <p:nvPr/>
        </p:nvSpPr>
        <p:spPr>
          <a:xfrm rot="16200000">
            <a:off x="6557028" y="4523052"/>
            <a:ext cx="493402" cy="24007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800245" y="6186337"/>
            <a:ext cx="686320" cy="272415"/>
          </a:xfrm>
          <a:prstGeom prst="wedgeRoundRectCallout">
            <a:avLst>
              <a:gd name="adj1" fmla="val -24983"/>
              <a:gd name="adj2" fmla="val -169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#FF80FF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17414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시간 정보 입력 폼 요소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&lt;input type="</a:t>
            </a:r>
            <a:r>
              <a:rPr lang="en-US" altLang="ko-KR" dirty="0" err="1"/>
              <a:t>month|week|date|time|datetime-local</a:t>
            </a:r>
            <a:r>
              <a:rPr lang="en-US" altLang="ko-KR" dirty="0"/>
              <a:t>"&gt;</a:t>
            </a:r>
          </a:p>
          <a:p>
            <a:pPr lvl="1"/>
            <a:r>
              <a:rPr lang="ko-KR" altLang="en-US" dirty="0"/>
              <a:t>시간 정보만 입력 가능한 폼 요소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99" y="2716526"/>
            <a:ext cx="7852845" cy="23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8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BAB6DB1-FD94-471C-8949-6FAB39A37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674" y="1556792"/>
            <a:ext cx="2237073" cy="20084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1499E1-34CC-445C-B99E-1D2E70B31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980" y="3981174"/>
            <a:ext cx="2189276" cy="24960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폼 요소 작성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31121" y="1484784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28600" indent="-228600" fontAlgn="base">
              <a:buAutoNum type="alphaLcParenBoth"/>
            </a:pPr>
            <a:r>
              <a:rPr lang="ko-KR" altLang="en-US" sz="1200" dirty="0"/>
              <a:t>달 입력</a:t>
            </a:r>
            <a:endParaRPr lang="en-US" altLang="ko-KR" sz="1200" dirty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type="month" value="2022-03"&gt;</a:t>
            </a:r>
            <a:endParaRPr lang="en-US" altLang="ko-KR" sz="1200" b="1" dirty="0"/>
          </a:p>
        </p:txBody>
      </p:sp>
      <p:sp>
        <p:nvSpPr>
          <p:cNvPr id="19" name="타원 18"/>
          <p:cNvSpPr/>
          <p:nvPr/>
        </p:nvSpPr>
        <p:spPr>
          <a:xfrm>
            <a:off x="5809219" y="1569447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231121" y="4005064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(b) </a:t>
            </a:r>
            <a:r>
              <a:rPr lang="ko-KR" altLang="en-US" sz="1200" dirty="0"/>
              <a:t>주 입력</a:t>
            </a:r>
            <a:endParaRPr lang="en-US" altLang="ko-KR" sz="1200" dirty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type="week" value="2022-</a:t>
            </a:r>
            <a:r>
              <a:rPr lang="en-US" altLang="ko-KR" sz="1200" dirty="0" err="1"/>
              <a:t>W09</a:t>
            </a:r>
            <a:r>
              <a:rPr lang="en-US" altLang="ko-KR" sz="1200" dirty="0"/>
              <a:t>"&gt;</a:t>
            </a:r>
            <a:endParaRPr lang="en-US" altLang="ko-KR" sz="1200" b="1" dirty="0"/>
          </a:p>
        </p:txBody>
      </p:sp>
      <p:sp>
        <p:nvSpPr>
          <p:cNvPr id="28" name="타원 27"/>
          <p:cNvSpPr/>
          <p:nvPr/>
        </p:nvSpPr>
        <p:spPr>
          <a:xfrm>
            <a:off x="5822891" y="3962707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551857" y="5097868"/>
            <a:ext cx="981422" cy="561856"/>
          </a:xfrm>
          <a:prstGeom prst="wedgeRoundRectCallout">
            <a:avLst>
              <a:gd name="adj1" fmla="val 74543"/>
              <a:gd name="adj2" fmla="val -536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2022</a:t>
            </a:r>
            <a:r>
              <a:rPr lang="ko-KR" altLang="en-US" sz="900" dirty="0"/>
              <a:t>년도의 </a:t>
            </a:r>
            <a:r>
              <a:rPr lang="en-US" altLang="ko-KR" sz="900" dirty="0"/>
              <a:t>9</a:t>
            </a:r>
            <a:r>
              <a:rPr lang="ko-KR" altLang="en-US" sz="900" dirty="0"/>
              <a:t>번째 주를 보여줌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38712" y="1444739"/>
            <a:ext cx="528769" cy="255389"/>
          </a:xfrm>
          <a:prstGeom prst="wedgeRoundRectCallout">
            <a:avLst>
              <a:gd name="adj1" fmla="val -84280"/>
              <a:gd name="adj2" fmla="val 5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6264624" y="3835012"/>
            <a:ext cx="578183" cy="255389"/>
          </a:xfrm>
          <a:prstGeom prst="wedgeRoundRectCallout">
            <a:avLst>
              <a:gd name="adj1" fmla="val -74050"/>
              <a:gd name="adj2" fmla="val 503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4150071" y="2292898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4134396" y="4830455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D1C7722-4BA3-4B7B-A263-025C16E11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4676993"/>
            <a:ext cx="1828356" cy="3361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C6A6F6-F9E2-4405-A701-538CDAC89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256" y="2114182"/>
            <a:ext cx="1736844" cy="35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14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48AF47B-99DB-4BD6-96F3-4349AABEA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79" y="4635004"/>
            <a:ext cx="2686952" cy="3204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ED5E7B-76C0-45F3-8889-B1EA1F63E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516099"/>
            <a:ext cx="2172521" cy="304490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32136" y="847290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(c) </a:t>
            </a:r>
            <a:r>
              <a:rPr lang="ko-KR" altLang="en-US" sz="1200" dirty="0"/>
              <a:t>날짜 입력</a:t>
            </a:r>
            <a:endParaRPr lang="en-US" altLang="ko-KR" sz="1200" dirty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type="date" value="2022-03-01"&gt;</a:t>
            </a:r>
            <a:endParaRPr lang="en-US" altLang="ko-KR" sz="1200" b="1" dirty="0"/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 flipV="1">
            <a:off x="3990380" y="1660308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132136" y="3756043"/>
            <a:ext cx="452977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200" dirty="0"/>
              <a:t>(d) </a:t>
            </a:r>
            <a:r>
              <a:rPr lang="ko-KR" altLang="en-US" sz="1200" dirty="0"/>
              <a:t>로컬 날짜시간 입력</a:t>
            </a:r>
            <a:endParaRPr lang="en-US" altLang="ko-KR" sz="1200" dirty="0"/>
          </a:p>
          <a:p>
            <a:pPr marL="228600" indent="-228600" defTabSz="180000" fontAlgn="base">
              <a:buAutoNum type="alphaLcParenBoth"/>
            </a:pPr>
            <a:endParaRPr lang="ko-KR" altLang="en-US" sz="1200" dirty="0"/>
          </a:p>
          <a:p>
            <a:pPr defTabSz="180000"/>
            <a:r>
              <a:rPr lang="en-US" altLang="ko-KR" sz="1200" dirty="0"/>
              <a:t>&lt;input type="</a:t>
            </a:r>
            <a:r>
              <a:rPr lang="en-US" altLang="ko-KR" sz="1200" dirty="0" err="1"/>
              <a:t>datetime</a:t>
            </a:r>
            <a:r>
              <a:rPr lang="en-US" altLang="ko-KR" sz="1200" dirty="0"/>
              <a:t>-local"  </a:t>
            </a:r>
          </a:p>
          <a:p>
            <a:pPr defTabSz="180000"/>
            <a:r>
              <a:rPr lang="en-US" altLang="ko-KR" sz="1200" dirty="0"/>
              <a:t>			value="</a:t>
            </a:r>
            <a:r>
              <a:rPr lang="en-US" altLang="ko-KR" sz="1200" dirty="0" err="1"/>
              <a:t>2022-03-01T21:30:10.32</a:t>
            </a:r>
            <a:r>
              <a:rPr lang="en-US" altLang="ko-KR" sz="1200" dirty="0"/>
              <a:t>"&gt;</a:t>
            </a:r>
            <a:endParaRPr lang="en-US" altLang="ko-KR" sz="12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3906048" y="4782063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2195736" y="4620139"/>
            <a:ext cx="1152128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265363" y="5060918"/>
            <a:ext cx="1549141" cy="255389"/>
          </a:xfrm>
          <a:prstGeom prst="wedgeRoundRectCallout">
            <a:avLst>
              <a:gd name="adj1" fmla="val -32083"/>
              <a:gd name="adj2" fmla="val -790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9</a:t>
            </a:r>
            <a:r>
              <a:rPr lang="ko-KR" altLang="en-US" sz="900" dirty="0"/>
              <a:t>시 </a:t>
            </a:r>
            <a:r>
              <a:rPr lang="en-US" altLang="ko-KR" sz="900" dirty="0"/>
              <a:t>30</a:t>
            </a:r>
            <a:r>
              <a:rPr lang="ko-KR" altLang="en-US" sz="900" dirty="0"/>
              <a:t>분 </a:t>
            </a:r>
            <a:r>
              <a:rPr lang="en-US" altLang="ko-KR" sz="900" dirty="0"/>
              <a:t>10</a:t>
            </a:r>
            <a:r>
              <a:rPr lang="ko-KR" altLang="en-US" sz="900" dirty="0"/>
              <a:t>초 </a:t>
            </a:r>
            <a:r>
              <a:rPr lang="en-US" altLang="ko-KR" sz="900" dirty="0"/>
              <a:t>32</a:t>
            </a:r>
            <a:endParaRPr lang="ko-KR" altLang="en-US" sz="9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4AF215-D9B5-4F5F-ADFF-DB08D0C90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593" y="1493621"/>
            <a:ext cx="1543485" cy="33337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DE454ED0-C251-47A8-B4A2-76FCBF395197}"/>
              </a:ext>
            </a:extLst>
          </p:cNvPr>
          <p:cNvSpPr/>
          <p:nvPr/>
        </p:nvSpPr>
        <p:spPr>
          <a:xfrm>
            <a:off x="5517893" y="493837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3E628B-4AE9-47AE-9B1B-78C725DCA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930" y="3924775"/>
            <a:ext cx="3648454" cy="2229382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8F8B468D-42AD-4FDD-A5DE-3A3BF85D4C44}"/>
              </a:ext>
            </a:extLst>
          </p:cNvPr>
          <p:cNvSpPr/>
          <p:nvPr/>
        </p:nvSpPr>
        <p:spPr>
          <a:xfrm>
            <a:off x="6060141" y="3898500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CC3B20-79CA-4C6F-A23C-1B16F774B575}"/>
              </a:ext>
            </a:extLst>
          </p:cNvPr>
          <p:cNvSpPr txBox="1"/>
          <p:nvPr/>
        </p:nvSpPr>
        <p:spPr>
          <a:xfrm>
            <a:off x="5963117" y="388405"/>
            <a:ext cx="481091" cy="255389"/>
          </a:xfrm>
          <a:prstGeom prst="wedgeRoundRectCallout">
            <a:avLst>
              <a:gd name="adj1" fmla="val -92789"/>
              <a:gd name="adj2" fmla="val 572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EFE087-F16D-48E6-8126-EAB089842F2E}"/>
              </a:ext>
            </a:extLst>
          </p:cNvPr>
          <p:cNvSpPr txBox="1"/>
          <p:nvPr/>
        </p:nvSpPr>
        <p:spPr>
          <a:xfrm>
            <a:off x="6464498" y="3756043"/>
            <a:ext cx="563813" cy="255389"/>
          </a:xfrm>
          <a:prstGeom prst="wedgeRoundRectCallout">
            <a:avLst>
              <a:gd name="adj1" fmla="val -83868"/>
              <a:gd name="adj2" fmla="val 503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291147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55576" y="836712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(e) </a:t>
            </a:r>
            <a:r>
              <a:rPr lang="ko-KR" altLang="en-US" sz="1200" dirty="0"/>
              <a:t>시간 입력</a:t>
            </a:r>
            <a:endParaRPr lang="en-US" altLang="ko-KR" sz="1200" dirty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type="time" value="21:30"&gt;</a:t>
            </a:r>
            <a:endParaRPr lang="en-US" altLang="ko-KR" sz="1200" b="1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499992" y="1359235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7AE7238-2244-4CF7-8A02-BED269DA0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068458"/>
            <a:ext cx="1656184" cy="27493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E2AC03-FFD2-4DF6-A6AD-1F82356D0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592" y="1220438"/>
            <a:ext cx="1061385" cy="277593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DEA522DB-9153-4659-B7AF-BA6D54341058}"/>
              </a:ext>
            </a:extLst>
          </p:cNvPr>
          <p:cNvSpPr/>
          <p:nvPr/>
        </p:nvSpPr>
        <p:spPr>
          <a:xfrm>
            <a:off x="5796136" y="1068458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CD6CF4-4A00-4822-BA65-22CE974BD289}"/>
              </a:ext>
            </a:extLst>
          </p:cNvPr>
          <p:cNvSpPr txBox="1"/>
          <p:nvPr/>
        </p:nvSpPr>
        <p:spPr>
          <a:xfrm>
            <a:off x="6228184" y="965049"/>
            <a:ext cx="576064" cy="255389"/>
          </a:xfrm>
          <a:prstGeom prst="wedgeRoundRectCallout">
            <a:avLst>
              <a:gd name="adj1" fmla="val -97805"/>
              <a:gd name="adj2" fmla="val 386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33896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1C58771-1715-469F-A4A2-E76922474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85" y="1169663"/>
            <a:ext cx="3153905" cy="556291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3-15 </a:t>
            </a:r>
            <a:r>
              <a:rPr lang="ko-KR" altLang="en-US" dirty="0"/>
              <a:t>시간 정보 입력 폼 요소 활용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13858" y="1916832"/>
            <a:ext cx="4896544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시간 정보를 입력하는 폼 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시간 정보 입력 </a:t>
            </a:r>
            <a:r>
              <a:rPr lang="en-US" altLang="ko-KR" sz="1200" dirty="0"/>
              <a:t>HTML5 </a:t>
            </a:r>
            <a:r>
              <a:rPr lang="ko-KR" altLang="en-US" sz="1200" dirty="0"/>
              <a:t>폼 요소들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ko-KR" altLang="en-US" sz="1200" dirty="0"/>
              <a:t>초기 </a:t>
            </a:r>
            <a:r>
              <a:rPr lang="ko-KR" altLang="en-US" sz="1200" dirty="0" err="1"/>
              <a:t>세팅</a:t>
            </a:r>
            <a:r>
              <a:rPr lang="ko-KR" altLang="en-US" sz="1200" dirty="0"/>
              <a:t> </a:t>
            </a:r>
            <a:r>
              <a:rPr lang="en-US" altLang="ko-KR" sz="1200" dirty="0"/>
              <a:t>: 2022</a:t>
            </a:r>
            <a:r>
              <a:rPr lang="ko-KR" altLang="en-US" sz="1200" dirty="0"/>
              <a:t>년 </a:t>
            </a:r>
            <a:r>
              <a:rPr lang="en-US" altLang="ko-KR" sz="1200" dirty="0"/>
              <a:t>3</a:t>
            </a:r>
            <a:r>
              <a:rPr lang="ko-KR" altLang="en-US" sz="1200" dirty="0"/>
              <a:t>월 </a:t>
            </a:r>
            <a:r>
              <a:rPr lang="en-US" altLang="ko-KR" sz="1200" dirty="0"/>
              <a:t>1</a:t>
            </a:r>
            <a:r>
              <a:rPr lang="ko-KR" altLang="en-US" sz="1200" dirty="0"/>
              <a:t>일 밤 </a:t>
            </a:r>
            <a:r>
              <a:rPr lang="en-US" altLang="ko-KR" sz="1200" dirty="0"/>
              <a:t>9</a:t>
            </a:r>
            <a:r>
              <a:rPr lang="ko-KR" altLang="en-US" sz="1200" dirty="0"/>
              <a:t>시 </a:t>
            </a:r>
            <a:r>
              <a:rPr lang="en-US" altLang="ko-KR" sz="1200" dirty="0"/>
              <a:t>30</a:t>
            </a:r>
            <a:r>
              <a:rPr lang="ko-KR" altLang="en-US" sz="1200" dirty="0"/>
              <a:t>분</a:t>
            </a:r>
            <a:r>
              <a:rPr lang="en-US" altLang="ko-KR" sz="1200" dirty="0"/>
              <a:t>(10</a:t>
            </a:r>
            <a:r>
              <a:rPr lang="ko-KR" altLang="en-US" sz="1200" dirty="0"/>
              <a:t>초 </a:t>
            </a:r>
            <a:r>
              <a:rPr lang="en-US" altLang="ko-KR" sz="1200" dirty="0"/>
              <a:t>32)&lt;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시간을 변경해 보세요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&lt;pre&gt;</a:t>
            </a:r>
          </a:p>
          <a:p>
            <a:pPr defTabSz="180000"/>
            <a:r>
              <a:rPr lang="en-US" altLang="ko-KR" sz="1200" dirty="0"/>
              <a:t>month :	</a:t>
            </a:r>
            <a:r>
              <a:rPr lang="en-US" altLang="ko-KR" sz="1200" b="1" dirty="0"/>
              <a:t>&lt;input type="month" value="2022-03"&gt;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week : 	&lt;input type="week" value="2022-</a:t>
            </a:r>
            <a:r>
              <a:rPr lang="en-US" altLang="ko-KR" sz="1200" dirty="0" err="1"/>
              <a:t>W09</a:t>
            </a:r>
            <a:r>
              <a:rPr lang="en-US" altLang="ko-KR" sz="1200" dirty="0"/>
              <a:t>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data : 		&lt;input type="date" value="2022-03-01"&gt;&lt;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time : 		&lt;input type="time" value="21:30"&gt;&lt;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local:		</a:t>
            </a:r>
            <a:r>
              <a:rPr lang="en-US" altLang="ko-KR" sz="1200" b="1" dirty="0"/>
              <a:t>&lt;input type="</a:t>
            </a:r>
            <a:r>
              <a:rPr lang="en-US" altLang="ko-KR" sz="1200" b="1" dirty="0" err="1"/>
              <a:t>datetime</a:t>
            </a:r>
            <a:r>
              <a:rPr lang="en-US" altLang="ko-KR" sz="1200" b="1" dirty="0"/>
              <a:t>-local" </a:t>
            </a:r>
          </a:p>
          <a:p>
            <a:pPr defTabSz="180000"/>
            <a:r>
              <a:rPr lang="en-US" altLang="ko-KR" sz="1200" b="1" dirty="0"/>
              <a:t>						value="</a:t>
            </a:r>
            <a:r>
              <a:rPr lang="en-US" altLang="ko-KR" sz="1200" b="1" dirty="0" err="1"/>
              <a:t>2022-03-01T21:30:10.32</a:t>
            </a:r>
            <a:r>
              <a:rPr lang="en-US" altLang="ko-KR" sz="1200" b="1" dirty="0"/>
              <a:t>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&lt;/pre&gt;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524675" y="1356947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이 예제는 시간 정보를 입력 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HTML5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폼 요소들의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36842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3–16 </a:t>
            </a:r>
            <a:r>
              <a:rPr lang="ko-KR" altLang="en-US" dirty="0"/>
              <a:t>생일 날짜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954357"/>
            <a:ext cx="4988227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시간 정보 입력 응용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생일축하합니다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당신의 생일은 </a:t>
            </a:r>
            <a:r>
              <a:rPr lang="en-US" altLang="ko-KR" sz="1200" dirty="0"/>
              <a:t>2003</a:t>
            </a:r>
            <a:r>
              <a:rPr lang="ko-KR" altLang="en-US" sz="1200" dirty="0"/>
              <a:t>년 </a:t>
            </a:r>
            <a:r>
              <a:rPr lang="en-US" altLang="ko-KR" sz="1200" dirty="0"/>
              <a:t>2</a:t>
            </a:r>
            <a:r>
              <a:rPr lang="ko-KR" altLang="en-US" sz="1200" dirty="0"/>
              <a:t>월 </a:t>
            </a:r>
            <a:r>
              <a:rPr lang="en-US" altLang="ko-KR" sz="1200" dirty="0"/>
              <a:t>9</a:t>
            </a:r>
            <a:r>
              <a:rPr lang="ko-KR" altLang="en-US" sz="1200" dirty="0"/>
              <a:t>일입니다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틀리면 수정하시고</a:t>
            </a:r>
          </a:p>
          <a:p>
            <a:pPr defTabSz="180000"/>
            <a:r>
              <a:rPr lang="ko-KR" altLang="en-US" sz="1200" dirty="0"/>
              <a:t>파티 시간과 장소를 입력하세요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&lt;table&gt;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&gt;&lt;td&gt;</a:t>
            </a:r>
            <a:r>
              <a:rPr lang="ko-KR" altLang="en-US" sz="1200" dirty="0"/>
              <a:t>생일</a:t>
            </a:r>
            <a:r>
              <a:rPr lang="en-US" altLang="ko-KR" sz="1200" dirty="0"/>
              <a:t>&lt;/td&gt;</a:t>
            </a:r>
          </a:p>
          <a:p>
            <a:pPr defTabSz="180000"/>
            <a:r>
              <a:rPr lang="en-US" altLang="ko-KR" sz="1200" dirty="0"/>
              <a:t>			&lt;td&gt;</a:t>
            </a:r>
            <a:r>
              <a:rPr lang="en-US" altLang="ko-KR" sz="1200" b="1" dirty="0"/>
              <a:t>&lt;input type="date" value="2003-02-09"&gt;</a:t>
            </a:r>
            <a:r>
              <a:rPr lang="en-US" altLang="ko-KR" sz="1200" dirty="0"/>
              <a:t>&lt;/td&gt;&lt;/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&gt;&lt;td&gt;</a:t>
            </a:r>
            <a:r>
              <a:rPr lang="ko-KR" altLang="en-US" sz="1200" dirty="0"/>
              <a:t>생일파티시간</a:t>
            </a:r>
            <a:r>
              <a:rPr lang="en-US" altLang="ko-KR" sz="1200" dirty="0"/>
              <a:t>&lt;/td&gt;</a:t>
            </a:r>
          </a:p>
          <a:p>
            <a:pPr defTabSz="180000"/>
            <a:r>
              <a:rPr lang="en-US" altLang="ko-KR" sz="1200" dirty="0"/>
              <a:t>			&lt;td&gt;</a:t>
            </a:r>
            <a:r>
              <a:rPr lang="en-US" altLang="ko-KR" sz="1200" b="1" dirty="0"/>
              <a:t>&lt;input type="time"&gt;</a:t>
            </a:r>
            <a:r>
              <a:rPr lang="en-US" altLang="ko-KR" sz="1200" dirty="0"/>
              <a:t>&lt;/td&gt;&lt;/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&gt;&lt;td&gt;</a:t>
            </a:r>
            <a:r>
              <a:rPr lang="ko-KR" altLang="en-US" sz="1200" dirty="0"/>
              <a:t>생일파티장소</a:t>
            </a:r>
            <a:r>
              <a:rPr lang="en-US" altLang="ko-KR" sz="1200" dirty="0"/>
              <a:t>&lt;/td&gt;</a:t>
            </a:r>
          </a:p>
          <a:p>
            <a:pPr defTabSz="180000"/>
            <a:r>
              <a:rPr lang="en-US" altLang="ko-KR" sz="1200" dirty="0"/>
              <a:t>			&lt;td&gt;</a:t>
            </a:r>
            <a:r>
              <a:rPr lang="en-US" altLang="ko-KR" sz="1200" b="1" dirty="0"/>
              <a:t>&lt;input type="text"&gt;</a:t>
            </a:r>
            <a:r>
              <a:rPr lang="en-US" altLang="ko-KR" sz="1200" dirty="0"/>
              <a:t>&lt;/td&gt;&lt;/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&lt;/table&gt;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269235" y="1320653"/>
            <a:ext cx="5042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시간 정보를 입력 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&lt;input&gt;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사용하여 생일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날짜를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입력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받아라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16632"/>
            <a:ext cx="3129725" cy="3597823"/>
          </a:xfrm>
          <a:prstGeom prst="rect">
            <a:avLst/>
          </a:prstGeom>
          <a:ln w="3175">
            <a:solidFill>
              <a:srgbClr val="4FB4FF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C9FCEA-DDFE-4A3B-8662-7F0DA660C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270955"/>
            <a:ext cx="2904907" cy="339840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106944" y="6223283"/>
            <a:ext cx="1670720" cy="255389"/>
          </a:xfrm>
          <a:prstGeom prst="wedgeRoundRectCallout">
            <a:avLst>
              <a:gd name="adj1" fmla="val -22459"/>
              <a:gd name="adj2" fmla="val -2028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버튼을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클릭하여</a:t>
            </a:r>
            <a:r>
              <a:rPr lang="en-US" altLang="ko-KR" sz="900" dirty="0" smtClean="0"/>
              <a:t> </a:t>
            </a:r>
            <a:r>
              <a:rPr lang="ko-KR" altLang="en-US" sz="900" dirty="0"/>
              <a:t>분 입력</a:t>
            </a:r>
          </a:p>
        </p:txBody>
      </p:sp>
    </p:spTree>
    <p:extLst>
      <p:ext uri="{BB962C8B-B14F-4D97-AF65-F5344CB8AC3E}">
        <p14:creationId xmlns:p14="http://schemas.microsoft.com/office/powerpoint/2010/main" val="386630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HTML5 </a:t>
            </a:r>
            <a:r>
              <a:rPr lang="ko-KR" altLang="en-US" dirty="0" err="1"/>
              <a:t>시맨틱</a:t>
            </a:r>
            <a:r>
              <a:rPr lang="ko-KR" altLang="en-US" dirty="0"/>
              <a:t> 태그로 구조화한 웹 페이지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830622" y="1629039"/>
            <a:ext cx="3456385" cy="3888433"/>
            <a:chOff x="1704230" y="1741571"/>
            <a:chExt cx="3456385" cy="3888433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230" y="174157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그룹 10"/>
            <p:cNvGrpSpPr/>
            <p:nvPr/>
          </p:nvGrpSpPr>
          <p:grpSpPr>
            <a:xfrm>
              <a:off x="1776239" y="2029603"/>
              <a:ext cx="3312368" cy="3528392"/>
              <a:chOff x="1331640" y="1916832"/>
              <a:chExt cx="3312368" cy="352839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331640" y="1916832"/>
                <a:ext cx="3312368" cy="352839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1398960" y="1988840"/>
                <a:ext cx="3168352" cy="432048"/>
              </a:xfrm>
              <a:prstGeom prst="roundRect">
                <a:avLst>
                  <a:gd name="adj" fmla="val 68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1395322" y="4894561"/>
                <a:ext cx="3168352" cy="478655"/>
              </a:xfrm>
              <a:prstGeom prst="roundRect">
                <a:avLst>
                  <a:gd name="adj" fmla="val 428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409138" y="2528898"/>
                <a:ext cx="720080" cy="2268253"/>
              </a:xfrm>
              <a:prstGeom prst="roundRect">
                <a:avLst>
                  <a:gd name="adj" fmla="val 843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</a:t>
                </a:r>
                <a:r>
                  <a:rPr lang="en-US" altLang="ko-KR" sz="1400" dirty="0" err="1">
                    <a:solidFill>
                      <a:srgbClr val="C00000"/>
                    </a:solidFill>
                  </a:rPr>
                  <a:t>nav</a:t>
                </a:r>
                <a:r>
                  <a:rPr lang="en-US" altLang="ko-KR" sz="1400" dirty="0">
                    <a:solidFill>
                      <a:srgbClr val="C00000"/>
                    </a:solidFill>
                  </a:rPr>
                  <a:t>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2195736" y="2528898"/>
                <a:ext cx="1584176" cy="2268253"/>
              </a:xfrm>
              <a:prstGeom prst="roundRect">
                <a:avLst>
                  <a:gd name="adj" fmla="val 597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rtlCol="0" anchor="t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&lt;section&gt;</a:t>
                </a: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273755" y="2827535"/>
                <a:ext cx="1428138" cy="364893"/>
              </a:xfrm>
              <a:prstGeom prst="roundRect">
                <a:avLst>
                  <a:gd name="adj" fmla="val 506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2273755" y="3284984"/>
                <a:ext cx="1428138" cy="1008112"/>
              </a:xfrm>
              <a:prstGeom prst="roundRect">
                <a:avLst>
                  <a:gd name="adj" fmla="val 40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&lt;article&gt;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2273755" y="4365104"/>
                <a:ext cx="1428138" cy="364893"/>
              </a:xfrm>
              <a:prstGeom prst="roundRect">
                <a:avLst>
                  <a:gd name="adj" fmla="val 970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3864471" y="2551663"/>
                <a:ext cx="720080" cy="2268253"/>
              </a:xfrm>
              <a:prstGeom prst="roundRect">
                <a:avLst>
                  <a:gd name="adj" fmla="val 490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&lt;aside&gt;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4686300" y="1634607"/>
            <a:ext cx="3456385" cy="3888433"/>
            <a:chOff x="5311749" y="1692581"/>
            <a:chExt cx="3456385" cy="3888433"/>
          </a:xfrm>
        </p:grpSpPr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&lt;header&gt;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&lt;footer&gt;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4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400" dirty="0">
                  <a:solidFill>
                    <a:srgbClr val="C00000"/>
                  </a:solidFill>
                </a:rPr>
                <a:t>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&lt;article&gt;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&lt;aside&gt;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&lt;header&gt;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&lt;footer&gt;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8251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스핀버튼과 슬라이드 바로 편리한 숫자 입력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/>
              <a:t>&lt;input type=“number”&gt;</a:t>
            </a:r>
          </a:p>
          <a:p>
            <a:pPr lvl="1"/>
            <a:r>
              <a:rPr lang="ko-KR" altLang="en-US" dirty="0"/>
              <a:t>스핀버튼으로 정교한 값 입력</a:t>
            </a:r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&lt;input type=“range”&gt;</a:t>
            </a:r>
          </a:p>
          <a:p>
            <a:pPr lvl="1"/>
            <a:r>
              <a:rPr lang="ko-KR" altLang="en-US" dirty="0"/>
              <a:t>슬라이드 바로 대략적인 값 입력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15617" y="2368431"/>
            <a:ext cx="4249898" cy="578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</a:t>
            </a:r>
            <a:r>
              <a:rPr lang="en-US" altLang="ko-KR" sz="1400" b="1" dirty="0"/>
              <a:t>type="number"</a:t>
            </a:r>
            <a:r>
              <a:rPr lang="en-US" altLang="ko-KR" sz="1400" dirty="0"/>
              <a:t> min="0.0" max="10.0" </a:t>
            </a:r>
          </a:p>
          <a:p>
            <a:pPr defTabSz="180000"/>
            <a:r>
              <a:rPr lang="en-US" altLang="ko-KR" sz="1400" dirty="0"/>
              <a:t>											  					step= "0.5"&gt;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15617" y="4509120"/>
            <a:ext cx="4249897" cy="1770698"/>
          </a:xfrm>
          <a:prstGeom prst="roundRect">
            <a:avLst>
              <a:gd name="adj" fmla="val 691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</a:t>
            </a:r>
            <a:r>
              <a:rPr lang="en-US" altLang="ko-KR" sz="1400" b="1" dirty="0"/>
              <a:t>type="range"</a:t>
            </a:r>
            <a:r>
              <a:rPr lang="en-US" altLang="ko-KR" sz="1400" dirty="0"/>
              <a:t> min="0" max="100" </a:t>
            </a:r>
          </a:p>
          <a:p>
            <a:pPr defTabSz="180000"/>
            <a:r>
              <a:rPr lang="en-US" altLang="ko-KR" sz="1400" b="1" dirty="0"/>
              <a:t>											list="temperatures"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datalist</a:t>
            </a:r>
            <a:r>
              <a:rPr lang="en-US" altLang="ko-KR" sz="1400" dirty="0"/>
              <a:t> </a:t>
            </a:r>
            <a:r>
              <a:rPr lang="en-US" altLang="ko-KR" sz="1400" b="1" dirty="0"/>
              <a:t>id="temperatures"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&lt;option value="10" label="Low"&gt;</a:t>
            </a:r>
          </a:p>
          <a:p>
            <a:pPr defTabSz="180000"/>
            <a:r>
              <a:rPr lang="en-US" altLang="ko-KR" sz="1400" dirty="0"/>
              <a:t>	&lt;option value="50" label="Medium"&gt;</a:t>
            </a:r>
          </a:p>
          <a:p>
            <a:pPr defTabSz="180000"/>
            <a:r>
              <a:rPr lang="en-US" altLang="ko-KR" sz="1400" dirty="0"/>
              <a:t>	&lt;option value="90" label="High"&gt;</a:t>
            </a:r>
          </a:p>
          <a:p>
            <a:pPr defTabSz="180000"/>
            <a:r>
              <a:rPr lang="en-US" altLang="ko-KR" sz="1400" dirty="0"/>
              <a:t>&lt;/</a:t>
            </a:r>
            <a:r>
              <a:rPr lang="en-US" altLang="ko-KR" sz="1400" dirty="0" err="1"/>
              <a:t>datalist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92" y="2276872"/>
            <a:ext cx="1188464" cy="55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V="1">
            <a:off x="5415715" y="2553883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6461053" y="2346313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25648" y="2869257"/>
            <a:ext cx="737597" cy="255389"/>
          </a:xfrm>
          <a:prstGeom prst="wedgeRoundRectCallout">
            <a:avLst>
              <a:gd name="adj1" fmla="val 38926"/>
              <a:gd name="adj2" fmla="val -131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spin </a:t>
            </a:r>
            <a:r>
              <a:rPr lang="ko-KR" altLang="en-US" sz="900" dirty="0"/>
              <a:t>버튼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433758" y="5284091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514030" y="3072440"/>
            <a:ext cx="32864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50" dirty="0"/>
              <a:t>(a) spin </a:t>
            </a:r>
            <a:r>
              <a:rPr lang="ko-KR" altLang="en-US" sz="1050" dirty="0"/>
              <a:t>버튼 클릭 시 </a:t>
            </a:r>
            <a:r>
              <a:rPr lang="en-US" altLang="ko-KR" sz="1050" dirty="0"/>
              <a:t>0.0~10.0 </a:t>
            </a:r>
            <a:r>
              <a:rPr lang="ko-KR" altLang="en-US" sz="1050" dirty="0"/>
              <a:t>사이에서 </a:t>
            </a:r>
            <a:r>
              <a:rPr lang="en-US" altLang="ko-KR" sz="1050" dirty="0"/>
              <a:t>0.5</a:t>
            </a:r>
            <a:r>
              <a:rPr lang="ko-KR" altLang="en-US" sz="1050" dirty="0"/>
              <a:t>씩 증감</a:t>
            </a:r>
            <a:endParaRPr lang="en-US" altLang="ko-KR" sz="1050" dirty="0"/>
          </a:p>
        </p:txBody>
      </p:sp>
      <p:sp>
        <p:nvSpPr>
          <p:cNvPr id="32" name="직사각형 31"/>
          <p:cNvSpPr/>
          <p:nvPr/>
        </p:nvSpPr>
        <p:spPr>
          <a:xfrm>
            <a:off x="1634254" y="6316934"/>
            <a:ext cx="304602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50" dirty="0"/>
              <a:t>(b) </a:t>
            </a:r>
            <a:r>
              <a:rPr lang="ko-KR" altLang="en-US" sz="1050" dirty="0"/>
              <a:t>슬라이드 바를 움직여 </a:t>
            </a:r>
            <a:r>
              <a:rPr lang="en-US" altLang="ko-KR" sz="1050" dirty="0"/>
              <a:t>0~100</a:t>
            </a:r>
            <a:r>
              <a:rPr lang="ko-KR" altLang="en-US" sz="1050" dirty="0"/>
              <a:t>사이의 값 입력</a:t>
            </a:r>
            <a:endParaRPr lang="en-US" altLang="ko-KR" sz="1050" dirty="0"/>
          </a:p>
        </p:txBody>
      </p:sp>
      <p:grpSp>
        <p:nvGrpSpPr>
          <p:cNvPr id="31" name="그룹 30"/>
          <p:cNvGrpSpPr/>
          <p:nvPr/>
        </p:nvGrpSpPr>
        <p:grpSpPr>
          <a:xfrm>
            <a:off x="5896855" y="4509120"/>
            <a:ext cx="1976020" cy="1332593"/>
            <a:chOff x="5932112" y="4442229"/>
            <a:chExt cx="1976020" cy="1332593"/>
          </a:xfrm>
        </p:grpSpPr>
        <p:grpSp>
          <p:nvGrpSpPr>
            <p:cNvPr id="12" name="그룹 11"/>
            <p:cNvGrpSpPr/>
            <p:nvPr/>
          </p:nvGrpSpPr>
          <p:grpSpPr>
            <a:xfrm>
              <a:off x="5944453" y="5528601"/>
              <a:ext cx="1946248" cy="246221"/>
              <a:chOff x="5999779" y="6191241"/>
              <a:chExt cx="1946248" cy="24622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494038" y="6191241"/>
                <a:ext cx="88357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Medium(50)</a:t>
                </a:r>
                <a:endParaRPr lang="ko-KR" altLang="en-US" sz="10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267636" y="6191241"/>
                <a:ext cx="67839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High(90)</a:t>
                </a:r>
                <a:endParaRPr lang="ko-KR" altLang="en-US" sz="10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999779" y="6191241"/>
                <a:ext cx="63511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Low(10)</a:t>
                </a:r>
                <a:endParaRPr lang="ko-KR" altLang="en-US" sz="1000" dirty="0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7435458" y="4442229"/>
              <a:ext cx="47267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/>
                <a:t>max</a:t>
              </a:r>
            </a:p>
            <a:p>
              <a:r>
                <a:rPr lang="en-US" altLang="ko-KR" sz="1050" dirty="0"/>
                <a:t>(100) </a:t>
              </a:r>
              <a:endParaRPr lang="ko-KR" altLang="en-US" sz="105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932112" y="4448324"/>
              <a:ext cx="43794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/>
                <a:t>min</a:t>
              </a:r>
            </a:p>
            <a:p>
              <a:r>
                <a:rPr lang="en-US" altLang="ko-KR" sz="1050" dirty="0"/>
                <a:t> (0) </a:t>
              </a:r>
              <a:endParaRPr lang="ko-KR" altLang="en-US" sz="1050" dirty="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018110" y="4938891"/>
              <a:ext cx="1872208" cy="598107"/>
              <a:chOff x="6012160" y="3406957"/>
              <a:chExt cx="2232248" cy="711926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1659" y="3561523"/>
                <a:ext cx="1943153" cy="410947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6012160" y="3406957"/>
                <a:ext cx="2232248" cy="711926"/>
              </a:xfrm>
              <a:prstGeom prst="rect">
                <a:avLst/>
              </a:prstGeom>
              <a:noFill/>
              <a:ln w="9525">
                <a:solidFill>
                  <a:srgbClr val="4FB4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9" name="직선 화살표 연결선 18"/>
            <p:cNvCxnSpPr>
              <a:stCxn id="30" idx="2"/>
            </p:cNvCxnSpPr>
            <p:nvPr/>
          </p:nvCxnSpPr>
          <p:spPr>
            <a:xfrm>
              <a:off x="6151082" y="4863822"/>
              <a:ext cx="0" cy="293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1" idx="2"/>
            </p:cNvCxnSpPr>
            <p:nvPr/>
          </p:nvCxnSpPr>
          <p:spPr>
            <a:xfrm>
              <a:off x="7671795" y="4857727"/>
              <a:ext cx="0" cy="299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2017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AB4CDBE-9788-459F-BEC4-EB43FEE9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081" y="2416315"/>
            <a:ext cx="3118008" cy="236093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3-17 &lt;input type="</a:t>
            </a:r>
            <a:r>
              <a:rPr lang="en-US" altLang="ko-KR" dirty="0" err="1"/>
              <a:t>number|range</a:t>
            </a:r>
            <a:r>
              <a:rPr lang="en-US" altLang="ko-KR" dirty="0"/>
              <a:t>"&gt;</a:t>
            </a:r>
            <a:r>
              <a:rPr lang="ko-KR" altLang="en-US" dirty="0"/>
              <a:t>로 편리한 숫자 입력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412776"/>
            <a:ext cx="4552487" cy="52322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편리한 숫자 입력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홈 제어 시스템 </a:t>
            </a:r>
            <a:r>
              <a:rPr lang="en-US" altLang="ko-KR" sz="1400" dirty="0"/>
              <a:t>- </a:t>
            </a:r>
            <a:r>
              <a:rPr lang="ko-KR" altLang="en-US" sz="1400" dirty="0"/>
              <a:t>온도 조절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지속시간 </a:t>
            </a:r>
            <a:r>
              <a:rPr lang="en-US" altLang="ko-KR" sz="1400" dirty="0"/>
              <a:t>(0.0~10.0</a:t>
            </a:r>
            <a:r>
              <a:rPr lang="ko-KR" altLang="en-US" sz="1400" dirty="0"/>
              <a:t>시간</a:t>
            </a:r>
            <a:r>
              <a:rPr lang="en-US" altLang="ko-KR" sz="1400" dirty="0"/>
              <a:t>) :</a:t>
            </a:r>
          </a:p>
          <a:p>
            <a:pPr defTabSz="180000"/>
            <a:r>
              <a:rPr lang="en-US" altLang="ko-KR" sz="1400" dirty="0"/>
              <a:t>	&lt;input </a:t>
            </a:r>
            <a:r>
              <a:rPr lang="en-US" altLang="ko-KR" sz="1400" b="1" dirty="0"/>
              <a:t>type="number" </a:t>
            </a:r>
            <a:r>
              <a:rPr lang="en-US" altLang="ko-KR" sz="1400" dirty="0"/>
              <a:t>min="0.0" max="10.0" </a:t>
            </a:r>
          </a:p>
          <a:p>
            <a:pPr defTabSz="180000"/>
            <a:r>
              <a:rPr lang="en-US" altLang="ko-KR" sz="1400" dirty="0"/>
              <a:t>							step="0.5"&gt;&lt;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온도 설정 </a:t>
            </a:r>
            <a:r>
              <a:rPr lang="en-US" altLang="ko-KR" sz="1400" dirty="0"/>
              <a:t>:10&amp;deg;</a:t>
            </a:r>
          </a:p>
          <a:p>
            <a:pPr defTabSz="180000"/>
            <a:r>
              <a:rPr lang="en-US" altLang="ko-KR" sz="1400" dirty="0"/>
              <a:t>	&lt;input </a:t>
            </a:r>
            <a:r>
              <a:rPr lang="en-US" altLang="ko-KR" sz="1400" b="1" dirty="0"/>
              <a:t>type="range" </a:t>
            </a:r>
            <a:r>
              <a:rPr lang="en-US" altLang="ko-KR" sz="1400" dirty="0"/>
              <a:t>min="10" max="30" </a:t>
            </a:r>
          </a:p>
          <a:p>
            <a:pPr defTabSz="180000"/>
            <a:r>
              <a:rPr lang="en-US" altLang="ko-KR" sz="1400" dirty="0"/>
              <a:t>							</a:t>
            </a:r>
            <a:r>
              <a:rPr lang="en-US" altLang="ko-KR" sz="1400" b="1" dirty="0">
                <a:solidFill>
                  <a:srgbClr val="C00000"/>
                </a:solidFill>
              </a:rPr>
              <a:t>list="temperatures"</a:t>
            </a:r>
            <a:r>
              <a:rPr lang="en-US" altLang="ko-KR" sz="1400" dirty="0"/>
              <a:t>&gt;30&amp;deg;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datalist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id="temperatures"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&lt;option value="12" label="Low"&gt;</a:t>
            </a:r>
          </a:p>
          <a:p>
            <a:pPr defTabSz="180000"/>
            <a:r>
              <a:rPr lang="en-US" altLang="ko-KR" sz="1400" dirty="0"/>
              <a:t>		&lt;option value="20" label="Medium"&gt;</a:t>
            </a:r>
          </a:p>
          <a:p>
            <a:pPr defTabSz="180000"/>
            <a:r>
              <a:rPr lang="en-US" altLang="ko-KR" sz="1400" dirty="0"/>
              <a:t>		&lt;option value="28" label="High"&gt;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/>
              <a:t>/</a:t>
            </a:r>
            <a:r>
              <a:rPr lang="en-US" altLang="ko-KR" sz="1400" b="1" dirty="0" err="1"/>
              <a:t>datalist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자유형 5"/>
          <p:cNvSpPr/>
          <p:nvPr/>
        </p:nvSpPr>
        <p:spPr>
          <a:xfrm>
            <a:off x="6477479" y="4378904"/>
            <a:ext cx="312234" cy="598448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42882" y="486753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value="12" </a:t>
            </a:r>
          </a:p>
          <a:p>
            <a:r>
              <a:rPr lang="en-US" altLang="ko-KR" sz="1000" dirty="0"/>
              <a:t>label="Low"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 flipH="1">
            <a:off x="7664920" y="4368295"/>
            <a:ext cx="106814" cy="505177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434430" y="4861165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value="28" </a:t>
            </a:r>
          </a:p>
          <a:p>
            <a:r>
              <a:rPr lang="en-US" altLang="ko-KR" sz="1000" dirty="0"/>
              <a:t>label="High"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938859" y="3375209"/>
            <a:ext cx="737597" cy="255389"/>
          </a:xfrm>
          <a:prstGeom prst="wedgeRoundRectCallout">
            <a:avLst>
              <a:gd name="adj1" fmla="val -49487"/>
              <a:gd name="adj2" fmla="val 937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spin </a:t>
            </a:r>
            <a:r>
              <a:rPr lang="ko-KR" altLang="en-US" sz="900" dirty="0"/>
              <a:t>버튼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4139952" y="4869160"/>
            <a:ext cx="144016" cy="648072"/>
          </a:xfrm>
          <a:prstGeom prst="rightBrace">
            <a:avLst>
              <a:gd name="adj1" fmla="val 4720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27984" y="5085506"/>
            <a:ext cx="792088" cy="255389"/>
          </a:xfrm>
          <a:prstGeom prst="wedgeRoundRectCallout">
            <a:avLst>
              <a:gd name="adj1" fmla="val -64064"/>
              <a:gd name="adj2" fmla="val 225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3</a:t>
            </a:r>
            <a:r>
              <a:rPr lang="ko-KR" altLang="en-US" sz="900" dirty="0"/>
              <a:t>개의 눈금</a:t>
            </a:r>
          </a:p>
        </p:txBody>
      </p:sp>
    </p:spTree>
    <p:extLst>
      <p:ext uri="{BB962C8B-B14F-4D97-AF65-F5344CB8AC3E}">
        <p14:creationId xmlns:p14="http://schemas.microsoft.com/office/powerpoint/2010/main" val="2652001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941" y="2390134"/>
            <a:ext cx="3456384" cy="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입력할 정보의 힌트 보여주기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placeholder </a:t>
            </a:r>
            <a:r>
              <a:rPr lang="ko-KR" altLang="en-US" dirty="0"/>
              <a:t>속성에 사용자가 입력할 데이터 힌트 주기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2274054"/>
            <a:ext cx="4335357" cy="578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ko-KR" altLang="en-US" sz="1400" dirty="0" err="1"/>
              <a:t>이메일</a:t>
            </a:r>
            <a:r>
              <a:rPr lang="ko-KR" altLang="en-US" sz="1400" dirty="0"/>
              <a:t> 주소</a:t>
            </a:r>
            <a:r>
              <a:rPr lang="en-US" altLang="ko-KR" sz="1400" dirty="0"/>
              <a:t>: </a:t>
            </a:r>
          </a:p>
          <a:p>
            <a:pPr defTabSz="180000" fontAlgn="base"/>
            <a:r>
              <a:rPr lang="en-US" altLang="ko-KR" sz="1400" dirty="0"/>
              <a:t>&lt;input type="email"	</a:t>
            </a:r>
            <a:r>
              <a:rPr lang="en-US" altLang="ko-KR" sz="1400" b="1" dirty="0"/>
              <a:t>placeholder="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id@host</a:t>
            </a:r>
            <a:r>
              <a:rPr lang="en-US" altLang="ko-KR" sz="1400" b="1" dirty="0"/>
              <a:t>"</a:t>
            </a:r>
            <a:r>
              <a:rPr lang="en-US" altLang="ko-KR" sz="1400" dirty="0"/>
              <a:t>&gt;</a:t>
            </a:r>
          </a:p>
        </p:txBody>
      </p:sp>
      <p:sp>
        <p:nvSpPr>
          <p:cNvPr id="3" name="자유형 2"/>
          <p:cNvSpPr/>
          <p:nvPr/>
        </p:nvSpPr>
        <p:spPr>
          <a:xfrm>
            <a:off x="4450036" y="2249950"/>
            <a:ext cx="2441097" cy="300056"/>
          </a:xfrm>
          <a:custGeom>
            <a:avLst/>
            <a:gdLst>
              <a:gd name="connsiteX0" fmla="*/ 0 w 2676605"/>
              <a:gd name="connsiteY0" fmla="*/ 300056 h 300056"/>
              <a:gd name="connsiteX1" fmla="*/ 406400 w 2676605"/>
              <a:gd name="connsiteY1" fmla="*/ 18347 h 300056"/>
              <a:gd name="connsiteX2" fmla="*/ 2313709 w 2676605"/>
              <a:gd name="connsiteY2" fmla="*/ 55292 h 300056"/>
              <a:gd name="connsiteX3" fmla="*/ 2673928 w 2676605"/>
              <a:gd name="connsiteY3" fmla="*/ 281583 h 30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605" h="300056">
                <a:moveTo>
                  <a:pt x="0" y="300056"/>
                </a:moveTo>
                <a:cubicBezTo>
                  <a:pt x="10391" y="179598"/>
                  <a:pt x="20782" y="59141"/>
                  <a:pt x="406400" y="18347"/>
                </a:cubicBezTo>
                <a:cubicBezTo>
                  <a:pt x="792018" y="-22447"/>
                  <a:pt x="1935788" y="11419"/>
                  <a:pt x="2313709" y="55292"/>
                </a:cubicBezTo>
                <a:cubicBezTo>
                  <a:pt x="2691630" y="99165"/>
                  <a:pt x="2682779" y="190374"/>
                  <a:pt x="2673928" y="281583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822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형식을 가진 텍스트 입력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&lt;input type="email"&gt;, email </a:t>
            </a:r>
            <a:r>
              <a:rPr lang="ko-KR" altLang="en-US" sz="2000" dirty="0"/>
              <a:t>주소 입력</a:t>
            </a:r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&lt;input type="</a:t>
            </a:r>
            <a:r>
              <a:rPr lang="en-US" altLang="ko-KR" sz="2000" dirty="0" err="1"/>
              <a:t>url</a:t>
            </a:r>
            <a:r>
              <a:rPr lang="en-US" altLang="ko-KR" sz="2000" dirty="0"/>
              <a:t>"&gt;, URL </a:t>
            </a:r>
            <a:r>
              <a:rPr lang="ko-KR" altLang="en-US" sz="2000" dirty="0"/>
              <a:t>입력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&lt;input type=“</a:t>
            </a:r>
            <a:r>
              <a:rPr lang="en-US" altLang="ko-KR" sz="2000" dirty="0" err="1"/>
              <a:t>tel</a:t>
            </a:r>
            <a:r>
              <a:rPr lang="en-US" altLang="ko-KR" sz="2000" dirty="0"/>
              <a:t>”&gt;, </a:t>
            </a:r>
            <a:r>
              <a:rPr lang="ko-KR" altLang="en-US" sz="2000" dirty="0"/>
              <a:t>전화번호 입력</a:t>
            </a:r>
            <a:endParaRPr lang="en-US" altLang="ko-KR" sz="2000" dirty="0"/>
          </a:p>
          <a:p>
            <a:pPr lvl="1"/>
            <a:endParaRPr lang="en-US" altLang="ko-KR" sz="1800" dirty="0"/>
          </a:p>
          <a:p>
            <a:r>
              <a:rPr lang="ko-KR" altLang="en-US" sz="2000" dirty="0" err="1"/>
              <a:t>검색어</a:t>
            </a:r>
            <a:r>
              <a:rPr lang="ko-KR" altLang="en-US" sz="2000" dirty="0"/>
              <a:t> 입력</a:t>
            </a:r>
            <a:r>
              <a:rPr lang="en-US" altLang="ko-KR" sz="2000" dirty="0"/>
              <a:t>, &lt;input type="search"&gt;</a:t>
            </a:r>
          </a:p>
          <a:p>
            <a:pPr lvl="1"/>
            <a:endParaRPr lang="en-US" altLang="ko-KR" sz="1600" dirty="0"/>
          </a:p>
          <a:p>
            <a:endParaRPr lang="en-US" altLang="ko-KR" sz="1800" dirty="0"/>
          </a:p>
          <a:p>
            <a:pPr lvl="1"/>
            <a:endParaRPr lang="en-US" altLang="ko-KR" sz="1600" dirty="0"/>
          </a:p>
          <a:p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96771" y="1772816"/>
            <a:ext cx="3585020" cy="715089"/>
          </a:xfrm>
          <a:prstGeom prst="roundRect">
            <a:avLst>
              <a:gd name="adj" fmla="val 1074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 err="1"/>
              <a:t>이메일</a:t>
            </a:r>
            <a:r>
              <a:rPr lang="ko-KR" altLang="en-US" sz="1200" dirty="0"/>
              <a:t> 주소 </a:t>
            </a:r>
            <a:r>
              <a:rPr lang="en-US" altLang="ko-KR" sz="1200" dirty="0"/>
              <a:t>: </a:t>
            </a:r>
          </a:p>
          <a:p>
            <a:pPr defTabSz="180000"/>
            <a:r>
              <a:rPr lang="en-US" altLang="ko-KR" sz="1200" dirty="0"/>
              <a:t>&lt;input type="email" placeholder=“</a:t>
            </a:r>
            <a:r>
              <a:rPr lang="en-US" altLang="ko-KR" sz="1200" dirty="0" err="1"/>
              <a:t>id@host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&lt;input type="submit" value="</a:t>
            </a:r>
            <a:r>
              <a:rPr lang="ko-KR" altLang="en-US" sz="1200" dirty="0"/>
              <a:t>전송</a:t>
            </a:r>
            <a:r>
              <a:rPr lang="en-US" altLang="ko-KR" sz="1200" dirty="0"/>
              <a:t>"&gt; 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2627039" y="3256443"/>
            <a:ext cx="11368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(a) </a:t>
            </a:r>
            <a:r>
              <a:rPr lang="ko-KR" altLang="en-US" sz="1200" dirty="0"/>
              <a:t>초기 화면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116853" y="3655970"/>
            <a:ext cx="2544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(b) </a:t>
            </a:r>
            <a:r>
              <a:rPr lang="ko-KR" altLang="en-US" sz="1200" dirty="0" err="1"/>
              <a:t>이메일</a:t>
            </a:r>
            <a:r>
              <a:rPr lang="ko-KR" altLang="en-US" sz="1200" dirty="0"/>
              <a:t> 주소를 잘못 입력하고 </a:t>
            </a:r>
            <a:endParaRPr lang="en-US" altLang="ko-KR" sz="1200" dirty="0"/>
          </a:p>
          <a:p>
            <a:r>
              <a:rPr lang="en-US" altLang="ko-KR" sz="1200"/>
              <a:t>      ‘</a:t>
            </a:r>
            <a:r>
              <a:rPr lang="ko-KR" altLang="en-US" sz="1200"/>
              <a:t>전송</a:t>
            </a:r>
            <a:r>
              <a:rPr lang="en-US" altLang="ko-KR" sz="1200"/>
              <a:t>’ </a:t>
            </a:r>
            <a:r>
              <a:rPr lang="ko-KR" altLang="en-US" sz="1200" dirty="0"/>
              <a:t>버튼을 클릭하여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 전송한 경우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979236" y="2829945"/>
            <a:ext cx="520980" cy="1508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207948" y="4345226"/>
            <a:ext cx="451143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type="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" placeholder="http://"&gt;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206280" y="5117290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type="</a:t>
            </a:r>
            <a:r>
              <a:rPr lang="en-US" altLang="ko-KR" sz="1400" dirty="0" err="1"/>
              <a:t>tel</a:t>
            </a:r>
            <a:r>
              <a:rPr lang="en-US" altLang="ko-KR" sz="1400" dirty="0"/>
              <a:t>" placeholder="010-1234-5678"&gt;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206280" y="5959408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type="search" placeholder="</a:t>
            </a:r>
            <a:r>
              <a:rPr lang="ko-KR" altLang="en-US" sz="1400" dirty="0" err="1"/>
              <a:t>검색어</a:t>
            </a:r>
            <a:r>
              <a:rPr lang="en-US" altLang="ko-KR" sz="1400" dirty="0"/>
              <a:t>"&gt;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535" y="2518803"/>
            <a:ext cx="2867490" cy="6665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14" y="1522928"/>
            <a:ext cx="3015502" cy="206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74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5944" y="1484784"/>
            <a:ext cx="5616624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형식을 가진 텍스트 입력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회원 정보를 입력해주세요</a:t>
            </a:r>
            <a:r>
              <a:rPr lang="en-US" altLang="ko-KR" sz="1400" dirty="0"/>
              <a:t>.&lt;/h3&gt;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email : &lt;input </a:t>
            </a:r>
            <a:r>
              <a:rPr lang="en-US" altLang="ko-KR" sz="1400" b="1" dirty="0"/>
              <a:t>type="email" </a:t>
            </a:r>
            <a:r>
              <a:rPr lang="en-US" altLang="ko-KR" sz="1400" dirty="0"/>
              <a:t>placeholder="</a:t>
            </a:r>
            <a:r>
              <a:rPr lang="en-US" altLang="ko-KR" sz="1400" dirty="0" err="1"/>
              <a:t>id@host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홈페이지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</a:t>
            </a:r>
            <a:r>
              <a:rPr lang="en-US" altLang="ko-KR" sz="1400" b="1" dirty="0" err="1"/>
              <a:t>url</a:t>
            </a:r>
            <a:r>
              <a:rPr lang="en-US" altLang="ko-KR" sz="1400" b="1" dirty="0"/>
              <a:t>" </a:t>
            </a:r>
            <a:r>
              <a:rPr lang="en-US" altLang="ko-KR" sz="1400" dirty="0"/>
              <a:t>placeholder="http://"&gt;&lt;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전화번호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</a:t>
            </a:r>
            <a:r>
              <a:rPr lang="en-US" altLang="ko-KR" sz="1400" b="1" dirty="0" err="1"/>
              <a:t>tel</a:t>
            </a:r>
            <a:r>
              <a:rPr lang="en-US" altLang="ko-KR" sz="1400" b="1" dirty="0"/>
              <a:t>" </a:t>
            </a:r>
            <a:r>
              <a:rPr lang="en-US" altLang="ko-KR" sz="1400" dirty="0"/>
              <a:t>placeholder="010-1234-5678"&gt;</a:t>
            </a:r>
          </a:p>
          <a:p>
            <a:pPr defTabSz="180000"/>
            <a:r>
              <a:rPr lang="en-US" altLang="ko-KR" sz="1400" dirty="0"/>
              <a:t>				&lt;input type="submit" value="</a:t>
            </a:r>
            <a:r>
              <a:rPr lang="ko-KR" altLang="en-US" sz="1400" dirty="0"/>
              <a:t>확인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 err="1"/>
              <a:t>검색어</a:t>
            </a:r>
            <a:r>
              <a:rPr lang="ko-KR" altLang="en-US" sz="1400" dirty="0"/>
              <a:t>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type="search" </a:t>
            </a:r>
            <a:r>
              <a:rPr lang="en-US" altLang="ko-KR" sz="1400" dirty="0"/>
              <a:t>placeholder="</a:t>
            </a:r>
            <a:r>
              <a:rPr lang="ko-KR" altLang="en-US" sz="1400" dirty="0" err="1"/>
              <a:t>검색어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&lt;input type="button" value="</a:t>
            </a:r>
            <a:r>
              <a:rPr lang="ko-KR" altLang="en-US" sz="1400" dirty="0"/>
              <a:t>검색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8DE6BC-8CF2-4C56-A9D6-DEDED408B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88" y="2367631"/>
            <a:ext cx="3249472" cy="269455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3–18 </a:t>
            </a:r>
            <a:r>
              <a:rPr lang="ko-KR" altLang="en-US" dirty="0"/>
              <a:t>형식을 가진 텍스트 입력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0910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F69982-603A-4D88-9C1D-1C2437399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821446"/>
            <a:ext cx="3009061" cy="291181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3–19 </a:t>
            </a:r>
            <a:r>
              <a:rPr lang="ko-KR" altLang="en-US" dirty="0"/>
              <a:t>폼 요소의 </a:t>
            </a:r>
            <a:r>
              <a:rPr lang="ko-KR" altLang="en-US" dirty="0" err="1"/>
              <a:t>그룹핑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71463" y="1484784"/>
            <a:ext cx="410445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폼 입력 그룹으로 묶기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회원 정보를 입력해주세요</a:t>
            </a:r>
            <a:r>
              <a:rPr lang="en-US" altLang="ko-KR" sz="1400" dirty="0"/>
              <a:t>.&lt;/h3&gt;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fieldset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>
                <a:solidFill>
                  <a:srgbClr val="C00000"/>
                </a:solidFill>
              </a:rPr>
              <a:t>&lt;legend&gt;</a:t>
            </a:r>
            <a:r>
              <a:rPr lang="ko-KR" altLang="en-US" sz="1400" b="1" dirty="0">
                <a:solidFill>
                  <a:srgbClr val="C00000"/>
                </a:solidFill>
              </a:rPr>
              <a:t>회원정보</a:t>
            </a:r>
            <a:r>
              <a:rPr lang="en-US" altLang="ko-KR" sz="1400" b="1" dirty="0">
                <a:solidFill>
                  <a:srgbClr val="C00000"/>
                </a:solidFill>
              </a:rPr>
              <a:t>&lt;/legend&gt;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 err="1"/>
              <a:t>이메일</a:t>
            </a:r>
            <a:r>
              <a:rPr lang="ko-KR" altLang="en-US" sz="1400" dirty="0"/>
              <a:t> </a:t>
            </a:r>
            <a:r>
              <a:rPr lang="en-US" altLang="ko-KR" sz="1400" dirty="0"/>
              <a:t>: &lt;input type="email"&gt;&lt;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홈페이지 </a:t>
            </a:r>
            <a:r>
              <a:rPr lang="en-US" altLang="ko-KR" sz="1400" dirty="0"/>
              <a:t>: &lt;input type="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전화번호 </a:t>
            </a:r>
            <a:r>
              <a:rPr lang="en-US" altLang="ko-KR" sz="1400" dirty="0"/>
              <a:t>: &lt;input type="</a:t>
            </a:r>
            <a:r>
              <a:rPr lang="en-US" altLang="ko-KR" sz="1400" dirty="0" err="1"/>
              <a:t>tel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&lt;/</a:t>
            </a:r>
            <a:r>
              <a:rPr lang="en-US" altLang="ko-KR" sz="1400" b="1" dirty="0" err="1"/>
              <a:t>fieldset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&lt;small&gt;</a:t>
            </a:r>
            <a:r>
              <a:rPr lang="ko-KR" altLang="en-US" sz="1400" dirty="0"/>
              <a:t>질문 </a:t>
            </a:r>
            <a:r>
              <a:rPr lang="en-US" altLang="ko-KR" sz="1400" dirty="0"/>
              <a:t>: Tel. 010-111-1111&lt;/small&gt;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자유형 4"/>
          <p:cNvSpPr/>
          <p:nvPr/>
        </p:nvSpPr>
        <p:spPr>
          <a:xfrm>
            <a:off x="3533215" y="3994356"/>
            <a:ext cx="2239971" cy="123221"/>
          </a:xfrm>
          <a:custGeom>
            <a:avLst/>
            <a:gdLst>
              <a:gd name="connsiteX0" fmla="*/ 0 w 2636070"/>
              <a:gd name="connsiteY0" fmla="*/ 0 h 203200"/>
              <a:gd name="connsiteX1" fmla="*/ 2252134 w 2636070"/>
              <a:gd name="connsiteY1" fmla="*/ 42333 h 203200"/>
              <a:gd name="connsiteX2" fmla="*/ 2616200 w 2636070"/>
              <a:gd name="connsiteY2" fmla="*/ 20320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070" h="203200">
                <a:moveTo>
                  <a:pt x="0" y="0"/>
                </a:moveTo>
                <a:cubicBezTo>
                  <a:pt x="908050" y="4233"/>
                  <a:pt x="1816101" y="8466"/>
                  <a:pt x="2252134" y="42333"/>
                </a:cubicBezTo>
                <a:cubicBezTo>
                  <a:pt x="2688167" y="76200"/>
                  <a:pt x="2652183" y="139700"/>
                  <a:pt x="2616200" y="2032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53201" y="4597426"/>
            <a:ext cx="764054" cy="272415"/>
          </a:xfrm>
          <a:prstGeom prst="wedgeRoundRectCallout">
            <a:avLst>
              <a:gd name="adj1" fmla="val 63151"/>
              <a:gd name="adj2" fmla="val -378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/>
              <a:t>그룹</a:t>
            </a:r>
            <a:r>
              <a:rPr lang="en-US" altLang="ko-KR" sz="1000" dirty="0"/>
              <a:t> </a:t>
            </a:r>
            <a:r>
              <a:rPr lang="ko-KR" altLang="en-US" sz="1000" dirty="0"/>
              <a:t>박스</a:t>
            </a:r>
          </a:p>
        </p:txBody>
      </p:sp>
    </p:spTree>
    <p:extLst>
      <p:ext uri="{BB962C8B-B14F-4D97-AF65-F5344CB8AC3E}">
        <p14:creationId xmlns:p14="http://schemas.microsoft.com/office/powerpoint/2010/main" val="1492030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시맨틱 태그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n-US" altLang="ko-KR" dirty="0"/>
              <a:t>&lt;header&gt;</a:t>
            </a:r>
          </a:p>
          <a:p>
            <a:pPr lvl="1"/>
            <a:r>
              <a:rPr lang="ko-KR" altLang="en-US" dirty="0"/>
              <a:t>페이지나 섹션의 머리말 표현</a:t>
            </a:r>
            <a:endParaRPr lang="en-US" altLang="ko-KR" dirty="0"/>
          </a:p>
          <a:p>
            <a:pPr lvl="1"/>
            <a:r>
              <a:rPr lang="ko-KR" altLang="en-US" dirty="0"/>
              <a:t>페이지 제목</a:t>
            </a:r>
            <a:r>
              <a:rPr lang="en-US" altLang="ko-KR" dirty="0"/>
              <a:t>, </a:t>
            </a:r>
            <a:r>
              <a:rPr lang="ko-KR" altLang="en-US" dirty="0"/>
              <a:t>페이지를 소개하는 간단한 설명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nav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하이퍼링크들을 모아 놓은 특별한 섹션</a:t>
            </a:r>
            <a:endParaRPr lang="en-US" altLang="ko-KR" dirty="0"/>
          </a:p>
          <a:p>
            <a:pPr lvl="1"/>
            <a:r>
              <a:rPr lang="ko-KR" altLang="en-US" dirty="0"/>
              <a:t>페이지 내 목차를 만드는 용도</a:t>
            </a:r>
            <a:endParaRPr lang="en-US" altLang="ko-KR" dirty="0"/>
          </a:p>
          <a:p>
            <a:r>
              <a:rPr lang="en-US" altLang="ko-KR" dirty="0"/>
              <a:t>&lt;section&gt;</a:t>
            </a:r>
          </a:p>
          <a:p>
            <a:pPr lvl="1"/>
            <a:r>
              <a:rPr lang="ko-KR" altLang="en-US" dirty="0"/>
              <a:t>문서의 장</a:t>
            </a:r>
            <a:r>
              <a:rPr lang="en-US" altLang="ko-KR" dirty="0"/>
              <a:t>(chapter, section) </a:t>
            </a:r>
            <a:r>
              <a:rPr lang="ko-KR" altLang="en-US" dirty="0"/>
              <a:t>혹은 절을 구성하는 역할</a:t>
            </a:r>
            <a:endParaRPr lang="en-US" altLang="ko-KR" dirty="0"/>
          </a:p>
          <a:p>
            <a:pPr lvl="1"/>
            <a:r>
              <a:rPr lang="ko-KR" altLang="en-US" dirty="0"/>
              <a:t>일반 문서에 여러 장이 있듯이 웹 페이지에 여러 </a:t>
            </a:r>
            <a:r>
              <a:rPr lang="en-US" altLang="ko-KR" dirty="0"/>
              <a:t>&lt;section&gt;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/>
            <a:r>
              <a:rPr lang="ko-KR" altLang="en-US" dirty="0"/>
              <a:t>헤딩 태그</a:t>
            </a:r>
            <a:r>
              <a:rPr lang="en-US" altLang="ko-KR" dirty="0"/>
              <a:t>(&lt;h1&gt;~&lt;h6&gt;)</a:t>
            </a:r>
            <a:r>
              <a:rPr lang="ko-KR" altLang="en-US" dirty="0"/>
              <a:t>를 사용하여 절 혹은 섹션의 주제 기입</a:t>
            </a:r>
          </a:p>
          <a:p>
            <a:r>
              <a:rPr lang="en-US" altLang="ko-KR" dirty="0"/>
              <a:t>&lt;article&gt;</a:t>
            </a:r>
          </a:p>
          <a:p>
            <a:pPr lvl="1"/>
            <a:r>
              <a:rPr lang="ko-KR" altLang="en-US" dirty="0"/>
              <a:t>본문과 연관 있지만</a:t>
            </a:r>
            <a:r>
              <a:rPr lang="en-US" altLang="ko-KR" dirty="0"/>
              <a:t>, </a:t>
            </a:r>
            <a:r>
              <a:rPr lang="ko-KR" altLang="en-US" dirty="0"/>
              <a:t>독립적인 콘텐트를 담는 영역</a:t>
            </a:r>
            <a:endParaRPr lang="en-US" altLang="ko-KR" dirty="0"/>
          </a:p>
          <a:p>
            <a:pPr lvl="1"/>
            <a:r>
              <a:rPr lang="ko-KR" altLang="en-US" dirty="0"/>
              <a:t>혹은 보조 기사</a:t>
            </a:r>
            <a:r>
              <a:rPr lang="en-US" altLang="ko-KR" dirty="0"/>
              <a:t>, </a:t>
            </a:r>
            <a:r>
              <a:rPr lang="ko-KR" altLang="en-US" dirty="0" err="1"/>
              <a:t>블로그</a:t>
            </a:r>
            <a:r>
              <a:rPr lang="ko-KR" altLang="en-US" dirty="0"/>
              <a:t> 포스트</a:t>
            </a:r>
            <a:r>
              <a:rPr lang="en-US" altLang="ko-KR" dirty="0"/>
              <a:t>, </a:t>
            </a:r>
            <a:r>
              <a:rPr lang="ko-KR" altLang="en-US" dirty="0" err="1"/>
              <a:t>댓글</a:t>
            </a:r>
            <a:r>
              <a:rPr lang="ko-KR" altLang="en-US" dirty="0"/>
              <a:t> 등 기타 독립적인 내용</a:t>
            </a:r>
            <a:endParaRPr lang="en-US" altLang="ko-KR" dirty="0"/>
          </a:p>
          <a:p>
            <a:pPr lvl="1"/>
            <a:r>
              <a:rPr lang="en-US" altLang="ko-KR" dirty="0"/>
              <a:t>&lt;article&gt;</a:t>
            </a:r>
            <a:r>
              <a:rPr lang="ko-KR" altLang="en-US" dirty="0"/>
              <a:t>에 담는 내용이 많은 경우 여러 </a:t>
            </a:r>
            <a:r>
              <a:rPr lang="en-US" altLang="ko-KR" dirty="0"/>
              <a:t>&lt;section&gt; </a:t>
            </a:r>
            <a:r>
              <a:rPr lang="ko-KR" altLang="en-US" dirty="0"/>
              <a:t>둘 수 있음</a:t>
            </a:r>
            <a:endParaRPr lang="en-US" altLang="ko-KR" dirty="0"/>
          </a:p>
          <a:p>
            <a:r>
              <a:rPr lang="en-US" altLang="ko-KR" dirty="0"/>
              <a:t>&lt;aside&gt;</a:t>
            </a:r>
          </a:p>
          <a:p>
            <a:pPr lvl="1"/>
            <a:r>
              <a:rPr lang="ko-KR" altLang="en-US" dirty="0"/>
              <a:t>본문에서 약간 벗어난 노트나 팁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신문</a:t>
            </a:r>
            <a:r>
              <a:rPr lang="en-US" altLang="ko-KR" dirty="0"/>
              <a:t>, </a:t>
            </a:r>
            <a:r>
              <a:rPr lang="ko-KR" altLang="en-US" dirty="0"/>
              <a:t>잡지에서 주요 기사 옆 관련 기사</a:t>
            </a:r>
            <a:r>
              <a:rPr lang="en-US" altLang="ko-KR" dirty="0"/>
              <a:t>, </a:t>
            </a:r>
            <a:r>
              <a:rPr lang="ko-KR" altLang="en-US" dirty="0"/>
              <a:t>삽입 어구로 표시된 논평 등</a:t>
            </a:r>
            <a:endParaRPr lang="en-US" altLang="ko-KR" dirty="0"/>
          </a:p>
          <a:p>
            <a:pPr lvl="1"/>
            <a:r>
              <a:rPr lang="ko-KR" altLang="en-US" dirty="0"/>
              <a:t>페이지의 오른쪽이나 왼쪽에 주로 배치</a:t>
            </a:r>
            <a:endParaRPr lang="en-US" altLang="ko-KR" dirty="0"/>
          </a:p>
          <a:p>
            <a:r>
              <a:rPr lang="en-US" altLang="ko-KR" dirty="0"/>
              <a:t>&lt;footer&gt;</a:t>
            </a:r>
          </a:p>
          <a:p>
            <a:pPr lvl="1"/>
            <a:r>
              <a:rPr lang="ko-KR" altLang="en-US" dirty="0"/>
              <a:t>꼬리말 영역</a:t>
            </a:r>
            <a:r>
              <a:rPr lang="en-US" altLang="ko-KR" dirty="0"/>
              <a:t>, </a:t>
            </a:r>
            <a:r>
              <a:rPr lang="ko-KR" altLang="en-US" dirty="0"/>
              <a:t>주로 저자나 저작권 정보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156176" y="1556792"/>
            <a:ext cx="2706589" cy="3456384"/>
            <a:chOff x="5311749" y="1692581"/>
            <a:chExt cx="3456385" cy="388843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1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100" dirty="0">
                  <a:solidFill>
                    <a:srgbClr val="C00000"/>
                  </a:solidFill>
                </a:rPr>
                <a:t>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&lt;article&gt;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&lt;aside&gt;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90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문서의 모양은 구조와 별개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en-US" altLang="ko-KR" dirty="0"/>
              <a:t>&lt;header&gt;, &lt;section&gt;, &lt;article&gt;, &lt;footer&gt;, &lt;</a:t>
            </a:r>
            <a:r>
              <a:rPr lang="en-US" altLang="ko-KR" dirty="0" err="1"/>
              <a:t>nav</a:t>
            </a:r>
            <a:r>
              <a:rPr lang="en-US" altLang="ko-KR" dirty="0"/>
              <a:t>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/>
              <a:t>위치와 색</a:t>
            </a:r>
            <a:r>
              <a:rPr lang="en-US" altLang="ko-KR" dirty="0"/>
              <a:t>, </a:t>
            </a:r>
            <a:r>
              <a:rPr lang="ko-KR" altLang="en-US" dirty="0"/>
              <a:t>모양이 자동으로 결정되는 것이 아님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개발자가 </a:t>
            </a:r>
            <a:r>
              <a:rPr lang="en-US" altLang="ko-KR" dirty="0"/>
              <a:t>CSS3</a:t>
            </a:r>
            <a:r>
              <a:rPr lang="ko-KR" altLang="en-US" dirty="0"/>
              <a:t>를 이용하여 직접 위치와 색</a:t>
            </a:r>
            <a:r>
              <a:rPr lang="en-US" altLang="ko-KR" dirty="0"/>
              <a:t>, </a:t>
            </a:r>
            <a:r>
              <a:rPr lang="ko-KR" altLang="en-US" dirty="0"/>
              <a:t>모양을 지정해야 함</a:t>
            </a:r>
            <a:endParaRPr lang="en-US" altLang="ko-KR" dirty="0"/>
          </a:p>
          <a:p>
            <a:pPr lvl="2"/>
            <a:r>
              <a:rPr lang="ko-KR" altLang="en-US" dirty="0"/>
              <a:t>예제 </a:t>
            </a:r>
            <a:r>
              <a:rPr lang="en-US" altLang="ko-KR" dirty="0"/>
              <a:t>3-1 </a:t>
            </a:r>
            <a:r>
              <a:rPr lang="ko-KR" altLang="en-US" dirty="0"/>
              <a:t>참고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2708920"/>
            <a:ext cx="381533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2379BF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&lt;title&gt;HTML5 </a:t>
            </a:r>
            <a:r>
              <a:rPr lang="ko-KR" altLang="en-US" sz="1200" dirty="0"/>
              <a:t>문서 구조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&lt;header&gt;</a:t>
            </a:r>
            <a:r>
              <a:rPr lang="en-US" altLang="ko-KR" sz="1200" dirty="0"/>
              <a:t>header</a:t>
            </a:r>
            <a:r>
              <a:rPr lang="en-US" altLang="ko-KR" sz="1200" b="1" dirty="0"/>
              <a:t>&lt;/header&gt;</a:t>
            </a:r>
          </a:p>
          <a:p>
            <a:pPr defTabSz="180000"/>
            <a:r>
              <a:rPr lang="nb-NO" altLang="ko-KR" sz="1200" dirty="0"/>
              <a:t>	</a:t>
            </a:r>
            <a:r>
              <a:rPr lang="nb-NO" altLang="ko-KR" sz="1200" b="1" dirty="0"/>
              <a:t>&lt;nav&gt;</a:t>
            </a:r>
            <a:r>
              <a:rPr lang="nb-NO" altLang="ko-KR" sz="1200" dirty="0"/>
              <a:t>nav</a:t>
            </a:r>
            <a:r>
              <a:rPr lang="nb-NO" altLang="ko-KR" sz="1200" b="1" dirty="0"/>
              <a:t>&lt;/nav&gt;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&lt;section&gt;</a:t>
            </a:r>
            <a:r>
              <a:rPr lang="en-US" altLang="ko-KR" sz="1200" dirty="0"/>
              <a:t>section</a:t>
            </a:r>
            <a:r>
              <a:rPr lang="en-US" altLang="ko-KR" sz="1200" b="1" dirty="0"/>
              <a:t>&lt;/section&gt;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&lt;aside&gt;</a:t>
            </a:r>
            <a:r>
              <a:rPr lang="en-US" altLang="ko-KR" sz="1200" dirty="0"/>
              <a:t>aside</a:t>
            </a:r>
            <a:r>
              <a:rPr lang="en-US" altLang="ko-KR" sz="1200" b="1" dirty="0"/>
              <a:t>&lt;/aside&gt;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&lt;footer&gt;</a:t>
            </a:r>
            <a:r>
              <a:rPr lang="en-US" altLang="ko-KR" sz="1200" dirty="0"/>
              <a:t>footer</a:t>
            </a:r>
            <a:r>
              <a:rPr lang="en-US" altLang="ko-KR" sz="1200" b="1" dirty="0"/>
              <a:t>&lt;/footer&gt;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610455-80F9-4F08-B6A4-0247E76EE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996952"/>
            <a:ext cx="2508601" cy="212794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2031229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9600" y="1412776"/>
            <a:ext cx="5688632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&lt;title&gt;HTML5 </a:t>
            </a:r>
            <a:r>
              <a:rPr lang="ko-KR" altLang="en-US" sz="1200" dirty="0"/>
              <a:t>문서 구조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&lt;style&gt;</a:t>
            </a:r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b="1" dirty="0"/>
              <a:t>&lt;body&gt;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&lt;header&gt;</a:t>
            </a:r>
            <a:r>
              <a:rPr lang="en-US" altLang="ko-KR" sz="1200" dirty="0"/>
              <a:t>header</a:t>
            </a:r>
            <a:r>
              <a:rPr lang="en-US" altLang="ko-KR" sz="1200" b="1" dirty="0"/>
              <a:t>&lt;/header&gt;</a:t>
            </a:r>
          </a:p>
          <a:p>
            <a:pPr defTabSz="180000"/>
            <a:r>
              <a:rPr lang="nb-NO" altLang="ko-KR" sz="1200" dirty="0"/>
              <a:t>	</a:t>
            </a:r>
            <a:r>
              <a:rPr lang="nb-NO" altLang="ko-KR" sz="1200" b="1" dirty="0"/>
              <a:t>&lt;nav&gt;</a:t>
            </a:r>
            <a:r>
              <a:rPr lang="nb-NO" altLang="ko-KR" sz="1200" dirty="0"/>
              <a:t>nav</a:t>
            </a:r>
            <a:r>
              <a:rPr lang="nb-NO" altLang="ko-KR" sz="1200" b="1" dirty="0"/>
              <a:t>&lt;/nav&gt;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&lt;section&gt;</a:t>
            </a:r>
            <a:r>
              <a:rPr lang="en-US" altLang="ko-KR" sz="1200" dirty="0"/>
              <a:t>section</a:t>
            </a:r>
            <a:r>
              <a:rPr lang="en-US" altLang="ko-KR" sz="1200" b="1" dirty="0"/>
              <a:t>&lt;/section&gt;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&lt;aside&gt;</a:t>
            </a:r>
            <a:r>
              <a:rPr lang="en-US" altLang="ko-KR" sz="1200" dirty="0"/>
              <a:t>aside</a:t>
            </a:r>
            <a:r>
              <a:rPr lang="en-US" altLang="ko-KR" sz="1200" b="1" dirty="0"/>
              <a:t>&lt;/aside&gt;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&lt;footer&gt;</a:t>
            </a:r>
            <a:r>
              <a:rPr lang="en-US" altLang="ko-KR" sz="1200" dirty="0"/>
              <a:t>footer</a:t>
            </a:r>
            <a:r>
              <a:rPr lang="en-US" altLang="ko-KR" sz="1200" b="1" dirty="0"/>
              <a:t>&lt;/footer&gt;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 </a:t>
            </a:r>
            <a:r>
              <a:rPr lang="ko-KR" altLang="en-US" dirty="0"/>
              <a:t>구조화된 </a:t>
            </a:r>
            <a:r>
              <a:rPr lang="en-US" altLang="ko-KR" dirty="0"/>
              <a:t>HTML5 </a:t>
            </a:r>
            <a:r>
              <a:rPr lang="ko-KR" altLang="en-US" dirty="0"/>
              <a:t>문서 작성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1609" y="2596729"/>
            <a:ext cx="5164606" cy="2101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html, body</a:t>
            </a:r>
            <a:r>
              <a:rPr lang="en-US" altLang="ko-KR" sz="1200" dirty="0">
                <a:solidFill>
                  <a:schemeClr val="tx1"/>
                </a:solidFill>
              </a:rPr>
              <a:t> { margin: 0; padding: 0; height: 100%;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header </a:t>
            </a:r>
            <a:r>
              <a:rPr lang="en-US" altLang="ko-KR" sz="1200" dirty="0">
                <a:solidFill>
                  <a:schemeClr val="tx1"/>
                </a:solidFill>
              </a:rPr>
              <a:t>{ width: 100%; height: 15%;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background: yellow; }</a:t>
            </a:r>
          </a:p>
          <a:p>
            <a:pPr defTabSz="180000"/>
            <a:r>
              <a:rPr lang="en-US" altLang="ko-KR" sz="1200" b="1" dirty="0" err="1">
                <a:solidFill>
                  <a:schemeClr val="tx1"/>
                </a:solidFill>
              </a:rPr>
              <a:t>nav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{ width: 15%; height: 70%; float: left;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background: orange;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section </a:t>
            </a:r>
            <a:r>
              <a:rPr lang="en-US" altLang="ko-KR" sz="1200" dirty="0">
                <a:solidFill>
                  <a:schemeClr val="tx1"/>
                </a:solidFill>
              </a:rPr>
              <a:t>{ width: 70%; height: 70%; float: left;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background: </a:t>
            </a:r>
            <a:r>
              <a:rPr lang="en-US" altLang="ko-KR" sz="1200" dirty="0" err="1">
                <a:solidFill>
                  <a:schemeClr val="tx1"/>
                </a:solidFill>
              </a:rPr>
              <a:t>olivedrab</a:t>
            </a:r>
            <a:r>
              <a:rPr lang="en-US" altLang="ko-KR" sz="1200" dirty="0">
                <a:solidFill>
                  <a:schemeClr val="tx1"/>
                </a:solidFill>
              </a:rPr>
              <a:t>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aside </a:t>
            </a:r>
            <a:r>
              <a:rPr lang="en-US" altLang="ko-KR" sz="1200" dirty="0">
                <a:solidFill>
                  <a:schemeClr val="tx1"/>
                </a:solidFill>
              </a:rPr>
              <a:t>{ width: 15%; height: 70%; float: left;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background: orange;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footer </a:t>
            </a:r>
            <a:r>
              <a:rPr lang="en-US" altLang="ko-KR" sz="1200" dirty="0">
                <a:solidFill>
                  <a:schemeClr val="tx1"/>
                </a:solidFill>
              </a:rPr>
              <a:t>{ width: 100%; height: 15%; clear: both;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background: plum; }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139952" y="1894555"/>
            <a:ext cx="1306256" cy="418615"/>
          </a:xfrm>
          <a:prstGeom prst="wedgeRoundRectCallout">
            <a:avLst>
              <a:gd name="adj1" fmla="val -63919"/>
              <a:gd name="adj2" fmla="val 1176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>
                <a:solidFill>
                  <a:schemeClr val="tx1"/>
                </a:solidFill>
              </a:rPr>
              <a:t>CSS3 </a:t>
            </a:r>
            <a:r>
              <a:rPr lang="ko-KR" altLang="en-US" sz="1000" dirty="0" err="1">
                <a:solidFill>
                  <a:schemeClr val="tx1"/>
                </a:solidFill>
              </a:rPr>
              <a:t>스트일</a:t>
            </a:r>
            <a:r>
              <a:rPr lang="ko-KR" altLang="en-US" sz="1000" dirty="0">
                <a:solidFill>
                  <a:schemeClr val="tx1"/>
                </a:solidFill>
              </a:rPr>
              <a:t> 시트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>
                <a:solidFill>
                  <a:schemeClr val="tx1"/>
                </a:solidFill>
              </a:rPr>
              <a:t>각 영역의 색과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>
                <a:solidFill>
                  <a:schemeClr val="tx1"/>
                </a:solidFill>
              </a:rPr>
              <a:t>위치 꾸미기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83568" y="4293535"/>
            <a:ext cx="3397449" cy="360040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42503" y="6021288"/>
            <a:ext cx="3037409" cy="216024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779912" y="5805264"/>
            <a:ext cx="1440160" cy="308657"/>
          </a:xfrm>
          <a:custGeom>
            <a:avLst/>
            <a:gdLst>
              <a:gd name="connsiteX0" fmla="*/ 0 w 1676400"/>
              <a:gd name="connsiteY0" fmla="*/ 1278467 h 1278467"/>
              <a:gd name="connsiteX1" fmla="*/ 1151467 w 1676400"/>
              <a:gd name="connsiteY1" fmla="*/ 990600 h 1278467"/>
              <a:gd name="connsiteX2" fmla="*/ 1481667 w 1676400"/>
              <a:gd name="connsiteY2" fmla="*/ 203200 h 1278467"/>
              <a:gd name="connsiteX3" fmla="*/ 1676400 w 1676400"/>
              <a:gd name="connsiteY3" fmla="*/ 0 h 127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278467">
                <a:moveTo>
                  <a:pt x="0" y="1278467"/>
                </a:moveTo>
                <a:cubicBezTo>
                  <a:pt x="452261" y="1224139"/>
                  <a:pt x="904523" y="1169811"/>
                  <a:pt x="1151467" y="990600"/>
                </a:cubicBezTo>
                <a:cubicBezTo>
                  <a:pt x="1398411" y="811389"/>
                  <a:pt x="1394178" y="368300"/>
                  <a:pt x="1481667" y="203200"/>
                </a:cubicBezTo>
                <a:cubicBezTo>
                  <a:pt x="1569156" y="38100"/>
                  <a:pt x="1622778" y="19050"/>
                  <a:pt x="1676400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3921970" y="4667010"/>
            <a:ext cx="1298102" cy="1010802"/>
          </a:xfrm>
          <a:custGeom>
            <a:avLst/>
            <a:gdLst>
              <a:gd name="connsiteX0" fmla="*/ 0 w 1634066"/>
              <a:gd name="connsiteY0" fmla="*/ 0 h 1422400"/>
              <a:gd name="connsiteX1" fmla="*/ 635000 w 1634066"/>
              <a:gd name="connsiteY1" fmla="*/ 973667 h 1422400"/>
              <a:gd name="connsiteX2" fmla="*/ 1634066 w 1634066"/>
              <a:gd name="connsiteY2" fmla="*/ 1422400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4066" h="1422400">
                <a:moveTo>
                  <a:pt x="0" y="0"/>
                </a:moveTo>
                <a:cubicBezTo>
                  <a:pt x="181328" y="368300"/>
                  <a:pt x="362656" y="736600"/>
                  <a:pt x="635000" y="973667"/>
                </a:cubicBezTo>
                <a:cubicBezTo>
                  <a:pt x="907344" y="1210734"/>
                  <a:pt x="1270705" y="1316567"/>
                  <a:pt x="1634066" y="142240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D8F24D-D8DC-4250-9C19-D646C282A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810" y="2348880"/>
            <a:ext cx="3001598" cy="364615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56378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122595B-F6C3-427B-A09F-5EB0DF3FE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411496"/>
            <a:ext cx="4099904" cy="532987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HTML </a:t>
            </a:r>
            <a:r>
              <a:rPr lang="ko-KR" altLang="en-US" dirty="0"/>
              <a:t>문서와 </a:t>
            </a:r>
            <a:r>
              <a:rPr lang="en-US" altLang="ko-KR" dirty="0"/>
              <a:t>HTML5 </a:t>
            </a:r>
            <a:r>
              <a:rPr lang="ko-KR" altLang="en-US" dirty="0"/>
              <a:t>문서 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876256" y="2001782"/>
            <a:ext cx="2160240" cy="490623"/>
          </a:xfrm>
          <a:prstGeom prst="wedgeRoundRectCallout">
            <a:avLst>
              <a:gd name="adj1" fmla="val -53765"/>
              <a:gd name="adj2" fmla="val -118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fig3-04.html, fig3-05.html, fig3-06.html</a:t>
            </a:r>
            <a:r>
              <a:rPr lang="ko-KR" altLang="en-US" sz="1000" dirty="0">
                <a:solidFill>
                  <a:schemeClr val="tx1"/>
                </a:solidFill>
              </a:rPr>
              <a:t>은 모두 동일한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7975" y="1340768"/>
            <a:ext cx="3953985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샘플 웹 페이지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기존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HTML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태그로만 만들기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2. HTML5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시맨틱태그를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사용하여 만들기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54833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13489</TotalTime>
  <Words>3837</Words>
  <Application>Microsoft Office PowerPoint</Application>
  <PresentationFormat>화면 슬라이드 쇼(4:3)</PresentationFormat>
  <Paragraphs>1168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6" baseType="lpstr">
      <vt:lpstr>HY나무L</vt:lpstr>
      <vt:lpstr>HY나무M</vt:lpstr>
      <vt:lpstr>SourceCodePro-Regular</vt:lpstr>
      <vt:lpstr>YDVYGOStd11</vt:lpstr>
      <vt:lpstr>맑은 고딕</vt:lpstr>
      <vt:lpstr>휴먼편지체</vt:lpstr>
      <vt:lpstr>Arial</vt:lpstr>
      <vt:lpstr>Times New Roman</vt:lpstr>
      <vt:lpstr>Wingdings</vt:lpstr>
      <vt:lpstr>Wingdings 2</vt:lpstr>
      <vt:lpstr>가을</vt:lpstr>
      <vt:lpstr>PowerPoint 프레젠테이션</vt:lpstr>
      <vt:lpstr>강의 목표</vt:lpstr>
      <vt:lpstr>문서의 전형적인 구조 사례</vt:lpstr>
      <vt:lpstr>HTML5의 문서 구조화</vt:lpstr>
      <vt:lpstr>HTML5 시맨틱 태그로 구조화한 웹 페이지 사례</vt:lpstr>
      <vt:lpstr>시맨틱 태그</vt:lpstr>
      <vt:lpstr>문서의 모양은 구조와 별개</vt:lpstr>
      <vt:lpstr>예제 3-1 구조화된 HTML5 문서 작성</vt:lpstr>
      <vt:lpstr>기존 HTML 문서와 HTML5 문서 비교</vt:lpstr>
      <vt:lpstr>PowerPoint 프레젠테이션</vt:lpstr>
      <vt:lpstr>HTML5 문서 구조화 연습</vt:lpstr>
      <vt:lpstr>HTML5 문서 구조화 연습용 샘플 웹 페이지</vt:lpstr>
      <vt:lpstr>HTML5 문서 구조화 연습  – HTML 텍스트</vt:lpstr>
      <vt:lpstr>시맨틱 태그들</vt:lpstr>
      <vt:lpstr>예제 3-2 &lt;figure&gt; 태그 활용</vt:lpstr>
      <vt:lpstr>예제 3–3 &lt;details&gt;와 &lt;summary&gt; 활용</vt:lpstr>
      <vt:lpstr>예제 3–4 시맨틱 인라인 태그</vt:lpstr>
      <vt:lpstr>HTML5에서 제거된 태그</vt:lpstr>
      <vt:lpstr>웹 폼</vt:lpstr>
      <vt:lpstr>예제 3-5 간단한 로그인 폼 만들기</vt:lpstr>
      <vt:lpstr>폼 작성</vt:lpstr>
      <vt:lpstr>&lt;form&gt; 태그</vt:lpstr>
      <vt:lpstr>네이버 검색 사례로 폼 전송 과정 이해</vt:lpstr>
      <vt:lpstr>PowerPoint 프레젠테이션</vt:lpstr>
      <vt:lpstr>폼 요소의 종류</vt:lpstr>
      <vt:lpstr>텍스트 입력</vt:lpstr>
      <vt:lpstr>예제 3-6 텍스트 입력</vt:lpstr>
      <vt:lpstr>데이터 목록을 가진 텍스트 입력 창, &lt;datalist&gt;</vt:lpstr>
      <vt:lpstr>예제 3–7 데이터 목록을 가진 텍스트 입력</vt:lpstr>
      <vt:lpstr>텍스트/이미지 버튼 만들기</vt:lpstr>
      <vt:lpstr>예제 3–8 다양한 버튼 만들기</vt:lpstr>
      <vt:lpstr>선택형 입력 : 체크박스와 라디오버튼</vt:lpstr>
      <vt:lpstr>예제 3-9 체크박스 만들기</vt:lpstr>
      <vt:lpstr>예제 3-10 라디오버튼 만들기</vt:lpstr>
      <vt:lpstr>선택형 입력 : 콤보 박스</vt:lpstr>
      <vt:lpstr>예제 3-11 콤보박스 만들기</vt:lpstr>
      <vt:lpstr>&lt;label&gt;로 폼 요소의 캡션 만들기</vt:lpstr>
      <vt:lpstr>예제 3-12 &lt;label&gt; 태그로 로그인 폼 만들기</vt:lpstr>
      <vt:lpstr>선택형 요소의 캡션을 &lt;label&gt;로 감싸기</vt:lpstr>
      <vt:lpstr>예제 3-13 &lt;label&gt;로 라디오버튼에 캡션 만들기</vt:lpstr>
      <vt:lpstr>HTML에서의 색 표현</vt:lpstr>
      <vt:lpstr>색 입력 폼</vt:lpstr>
      <vt:lpstr>예제 3–14 컬러 다이얼로그로 색 입력 응용</vt:lpstr>
      <vt:lpstr>시간 정보 입력 폼 요소</vt:lpstr>
      <vt:lpstr>폼 요소 작성 예</vt:lpstr>
      <vt:lpstr>PowerPoint 프레젠테이션</vt:lpstr>
      <vt:lpstr>PowerPoint 프레젠테이션</vt:lpstr>
      <vt:lpstr>예제 3-15 시간 정보 입력 폼 요소 활용</vt:lpstr>
      <vt:lpstr>예제 3–16 생일 날짜 입력</vt:lpstr>
      <vt:lpstr>스핀버튼과 슬라이드 바로 편리한 숫자 입력</vt:lpstr>
      <vt:lpstr>예제 3-17 &lt;input type="number|range"&gt;로 편리한 숫자 입력</vt:lpstr>
      <vt:lpstr>입력할 정보의 힌트 보여주기</vt:lpstr>
      <vt:lpstr>형식을 가진 텍스트 입력</vt:lpstr>
      <vt:lpstr>예제 3–18 형식을 가진 텍스트 입력</vt:lpstr>
      <vt:lpstr>예제 3–19 폼 요소의 그룹핑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537</cp:revision>
  <dcterms:created xsi:type="dcterms:W3CDTF">2011-08-27T14:53:28Z</dcterms:created>
  <dcterms:modified xsi:type="dcterms:W3CDTF">2022-01-31T02:15:44Z</dcterms:modified>
</cp:coreProperties>
</file>